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3"/>
  </p:notesMasterIdLst>
  <p:sldIdLst>
    <p:sldId id="258" r:id="rId2"/>
    <p:sldId id="282" r:id="rId3"/>
    <p:sldId id="404" r:id="rId4"/>
    <p:sldId id="2726" r:id="rId5"/>
    <p:sldId id="2709" r:id="rId6"/>
    <p:sldId id="2727" r:id="rId7"/>
    <p:sldId id="2728" r:id="rId8"/>
    <p:sldId id="311" r:id="rId9"/>
    <p:sldId id="2687" r:id="rId10"/>
    <p:sldId id="2685" r:id="rId11"/>
    <p:sldId id="321" r:id="rId12"/>
    <p:sldId id="314" r:id="rId13"/>
    <p:sldId id="316" r:id="rId14"/>
    <p:sldId id="323" r:id="rId15"/>
    <p:sldId id="324" r:id="rId16"/>
    <p:sldId id="325" r:id="rId17"/>
    <p:sldId id="327" r:id="rId18"/>
    <p:sldId id="2729" r:id="rId19"/>
    <p:sldId id="2696" r:id="rId20"/>
    <p:sldId id="2697" r:id="rId21"/>
    <p:sldId id="2698" r:id="rId22"/>
    <p:sldId id="2699" r:id="rId23"/>
    <p:sldId id="2700" r:id="rId24"/>
    <p:sldId id="2714" r:id="rId25"/>
    <p:sldId id="2715" r:id="rId26"/>
    <p:sldId id="2730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7" r:id="rId35"/>
    <p:sldId id="338" r:id="rId36"/>
    <p:sldId id="339" r:id="rId37"/>
    <p:sldId id="340" r:id="rId38"/>
    <p:sldId id="2731" r:id="rId39"/>
    <p:sldId id="2691" r:id="rId40"/>
    <p:sldId id="2692" r:id="rId41"/>
    <p:sldId id="2694" r:id="rId42"/>
    <p:sldId id="2693" r:id="rId43"/>
    <p:sldId id="2702" r:id="rId44"/>
    <p:sldId id="2705" r:id="rId45"/>
    <p:sldId id="2706" r:id="rId46"/>
    <p:sldId id="2704" r:id="rId47"/>
    <p:sldId id="2707" r:id="rId48"/>
    <p:sldId id="2732" r:id="rId49"/>
    <p:sldId id="413" r:id="rId50"/>
    <p:sldId id="415" r:id="rId51"/>
    <p:sldId id="416" r:id="rId52"/>
    <p:sldId id="2717" r:id="rId53"/>
    <p:sldId id="419" r:id="rId54"/>
    <p:sldId id="420" r:id="rId55"/>
    <p:sldId id="431" r:id="rId56"/>
    <p:sldId id="2710" r:id="rId57"/>
    <p:sldId id="2713" r:id="rId58"/>
    <p:sldId id="389" r:id="rId59"/>
    <p:sldId id="438" r:id="rId60"/>
    <p:sldId id="439" r:id="rId61"/>
    <p:sldId id="2711" r:id="rId62"/>
    <p:sldId id="2718" r:id="rId63"/>
    <p:sldId id="2719" r:id="rId64"/>
    <p:sldId id="2720" r:id="rId65"/>
    <p:sldId id="2721" r:id="rId66"/>
    <p:sldId id="2733" r:id="rId67"/>
    <p:sldId id="2734" r:id="rId68"/>
    <p:sldId id="2735" r:id="rId69"/>
    <p:sldId id="2716" r:id="rId70"/>
    <p:sldId id="2736" r:id="rId71"/>
    <p:sldId id="2737" r:id="rId7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38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2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3135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5" y="6292312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81000" y="1066800"/>
            <a:ext cx="11277600" cy="4876800"/>
          </a:xfrm>
        </p:spPr>
        <p:txBody>
          <a:bodyPr vert="horz"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0" name="Title Placeholder 3"/>
          <p:cNvSpPr>
            <a:spLocks noGrp="1"/>
          </p:cNvSpPr>
          <p:nvPr>
            <p:ph type="title"/>
          </p:nvPr>
        </p:nvSpPr>
        <p:spPr>
          <a:xfrm>
            <a:off x="182880" y="137160"/>
            <a:ext cx="117043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582400" y="6250393"/>
            <a:ext cx="414528" cy="310896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85F3B30-C9D7-4E09-9441-F95A227E79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046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6" y="6405566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3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9" y="6405566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5" y="6446623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5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9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8" y="630740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0.png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75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1.png"/><Relationship Id="rId4" Type="http://schemas.openxmlformats.org/officeDocument/2006/relationships/image" Target="../media/image42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76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1.png"/><Relationship Id="rId4" Type="http://schemas.openxmlformats.org/officeDocument/2006/relationships/image" Target="../media/image42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7.png"/><Relationship Id="rId7" Type="http://schemas.openxmlformats.org/officeDocument/2006/relationships/image" Target="../media/image11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Unit 5:  Random Processes and Noise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EL-GY 6013:  Digital communications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339A6-7F97-467C-A791-54E36BF1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31E867-157D-41FE-99D9-F8C5E90A2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takes on some set discrete values: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Could also be a countable variable</a:t>
                </a:r>
              </a:p>
              <a:p>
                <a:r>
                  <a:rPr lang="en-US" dirty="0"/>
                  <a:t>Examples in communications:  </a:t>
                </a:r>
              </a:p>
              <a:p>
                <a:pPr lvl="1"/>
                <a:r>
                  <a:rPr lang="en-US" dirty="0"/>
                  <a:t>Value of a transmitted bit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Number of data packets that arrive for a user</a:t>
                </a:r>
              </a:p>
              <a:p>
                <a:pPr lvl="1"/>
                <a:r>
                  <a:rPr lang="en-US" dirty="0"/>
                  <a:t>Number of distinct paths in a communication channel</a:t>
                </a:r>
              </a:p>
              <a:p>
                <a:endParaRPr lang="en-US" dirty="0"/>
              </a:p>
              <a:p>
                <a:r>
                  <a:rPr lang="en-US" dirty="0"/>
                  <a:t>Random variables have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probability mass function </a:t>
                </a:r>
                <a:r>
                  <a:rPr lang="en-US" dirty="0"/>
                  <a:t>(PMF):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31E867-157D-41FE-99D9-F8C5E90A2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1F24F-F218-450C-938A-EB076BEA2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93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PMF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9"/>
            <a:ext cx="5849930" cy="4329817"/>
          </a:xfrm>
        </p:spPr>
        <p:txBody>
          <a:bodyPr/>
          <a:lstStyle/>
          <a:p>
            <a:r>
              <a:rPr lang="en-US" dirty="0"/>
              <a:t>Represent PMF via a stem plot or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97280" y="2213930"/>
              <a:ext cx="528122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0305">
                      <a:extLst>
                        <a:ext uri="{9D8B030D-6E8A-4147-A177-3AD203B41FA5}">
                          <a16:colId xmlns:a16="http://schemas.microsoft.com/office/drawing/2014/main" val="1111590360"/>
                        </a:ext>
                      </a:extLst>
                    </a:gridCol>
                    <a:gridCol w="1320305">
                      <a:extLst>
                        <a:ext uri="{9D8B030D-6E8A-4147-A177-3AD203B41FA5}">
                          <a16:colId xmlns:a16="http://schemas.microsoft.com/office/drawing/2014/main" val="861792738"/>
                        </a:ext>
                      </a:extLst>
                    </a:gridCol>
                    <a:gridCol w="1320305">
                      <a:extLst>
                        <a:ext uri="{9D8B030D-6E8A-4147-A177-3AD203B41FA5}">
                          <a16:colId xmlns:a16="http://schemas.microsoft.com/office/drawing/2014/main" val="543549843"/>
                        </a:ext>
                      </a:extLst>
                    </a:gridCol>
                    <a:gridCol w="1320305">
                      <a:extLst>
                        <a:ext uri="{9D8B030D-6E8A-4147-A177-3AD203B41FA5}">
                          <a16:colId xmlns:a16="http://schemas.microsoft.com/office/drawing/2014/main" val="2378383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18400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1215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8284878"/>
                  </p:ext>
                </p:extLst>
              </p:nvPr>
            </p:nvGraphicFramePr>
            <p:xfrm>
              <a:off x="1097280" y="2213930"/>
              <a:ext cx="528122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0305">
                      <a:extLst>
                        <a:ext uri="{9D8B030D-6E8A-4147-A177-3AD203B41FA5}">
                          <a16:colId xmlns:a16="http://schemas.microsoft.com/office/drawing/2014/main" val="1111590360"/>
                        </a:ext>
                      </a:extLst>
                    </a:gridCol>
                    <a:gridCol w="1320305">
                      <a:extLst>
                        <a:ext uri="{9D8B030D-6E8A-4147-A177-3AD203B41FA5}">
                          <a16:colId xmlns:a16="http://schemas.microsoft.com/office/drawing/2014/main" val="861792738"/>
                        </a:ext>
                      </a:extLst>
                    </a:gridCol>
                    <a:gridCol w="1320305">
                      <a:extLst>
                        <a:ext uri="{9D8B030D-6E8A-4147-A177-3AD203B41FA5}">
                          <a16:colId xmlns:a16="http://schemas.microsoft.com/office/drawing/2014/main" val="543549843"/>
                        </a:ext>
                      </a:extLst>
                    </a:gridCol>
                    <a:gridCol w="1320305">
                      <a:extLst>
                        <a:ext uri="{9D8B030D-6E8A-4147-A177-3AD203B41FA5}">
                          <a16:colId xmlns:a16="http://schemas.microsoft.com/office/drawing/2014/main" val="2378383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2" t="-8197" r="-30138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18400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2" t="-108197" r="-30138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121502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2722370" y="5311948"/>
            <a:ext cx="2676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077308" y="4570268"/>
            <a:ext cx="0" cy="7416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3836377" y="4167553"/>
            <a:ext cx="0" cy="11443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4797669" y="4783015"/>
            <a:ext cx="0" cy="5289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39102" y="533974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98171" y="533974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6826" y="5341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6826" y="441368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84104" y="376903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43661" y="418575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</a:t>
            </a:r>
          </a:p>
        </p:txBody>
      </p:sp>
    </p:spTree>
    <p:extLst>
      <p:ext uri="{BB962C8B-B14F-4D97-AF65-F5344CB8AC3E}">
        <p14:creationId xmlns:p14="http://schemas.microsoft.com/office/powerpoint/2010/main" val="1233130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Expectations (Discrete </a:t>
            </a:r>
            <a:r>
              <a:rPr lang="en-US" dirty="0" err="1"/>
              <a:t>r.v.s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In Papoulis-</a:t>
                </a:r>
                <a:r>
                  <a:rPr lang="en-US" dirty="0" err="1"/>
                  <a:t>Pillai</a:t>
                </a:r>
                <a:r>
                  <a:rPr lang="en-US" dirty="0"/>
                  <a:t>, covered in Chapter 5</a:t>
                </a:r>
              </a:p>
              <a:p>
                <a:r>
                  <a:rPr lang="en-US" b="0" dirty="0"/>
                  <a:t>Mean: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𝜇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Second moment: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Variance: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𝑣𝑎𝑟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Expectation of a function: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Probability of  a set: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484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2833332"/>
                <a:ext cx="10058400" cy="3035764"/>
              </a:xfrm>
            </p:spPr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&lt;1.5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0.5, 2.5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−1.5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2833332"/>
                <a:ext cx="10058400" cy="3035764"/>
              </a:xfrm>
              <a:blipFill>
                <a:blip r:embed="rId2"/>
                <a:stretch>
                  <a:fillRect l="-1455" t="-2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078480" y="1709234"/>
              <a:ext cx="6096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800">
                      <a:extLst>
                        <a:ext uri="{9D8B030D-6E8A-4147-A177-3AD203B41FA5}">
                          <a16:colId xmlns:a16="http://schemas.microsoft.com/office/drawing/2014/main" val="4124143514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810693250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867075863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4136493009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14597297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997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38616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8720134"/>
                  </p:ext>
                </p:extLst>
              </p:nvPr>
            </p:nvGraphicFramePr>
            <p:xfrm>
              <a:off x="3078480" y="1709234"/>
              <a:ext cx="6096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800">
                      <a:extLst>
                        <a:ext uri="{9D8B030D-6E8A-4147-A177-3AD203B41FA5}">
                          <a16:colId xmlns:a16="http://schemas.microsoft.com/office/drawing/2014/main" val="4124143514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810693250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867075863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4136493009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14597297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40" t="-8065" r="-322269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997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40" t="-109836" r="-32226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38616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34855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Random Variables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real-valued variable</a:t>
                </a:r>
              </a:p>
              <a:p>
                <a:r>
                  <a:rPr lang="en-US" dirty="0"/>
                  <a:t>Examples in communication:</a:t>
                </a:r>
              </a:p>
              <a:p>
                <a:pPr lvl="1"/>
                <a:r>
                  <a:rPr lang="en-US" dirty="0"/>
                  <a:t>The channel gain, the path loss, delay, angle of arrival, …</a:t>
                </a:r>
              </a:p>
              <a:p>
                <a:pPr lvl="1"/>
                <a:r>
                  <a:rPr lang="en-US" dirty="0"/>
                  <a:t>Many physical quantities</a:t>
                </a:r>
              </a:p>
              <a:p>
                <a:pPr lvl="1"/>
                <a:r>
                  <a:rPr lang="en-US" dirty="0"/>
                  <a:t>Noise value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Probability density function </a:t>
                </a:r>
                <a:r>
                  <a:rPr lang="en-US" dirty="0"/>
                  <a:t>(PDF):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Represents probability per unit area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called a continuous random variable when the limit exists</a:t>
                </a:r>
              </a:p>
              <a:p>
                <a:r>
                  <a:rPr lang="en-US" dirty="0"/>
                  <a:t>For continuous RVs, probability of an individual point is zero: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 b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274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Expectation (Continuous </a:t>
            </a:r>
            <a:r>
              <a:rPr lang="en-US" dirty="0" err="1"/>
              <a:t>r.v.s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In </a:t>
                </a:r>
                <a:r>
                  <a:rPr lang="en-US" dirty="0" err="1"/>
                  <a:t>Pillai</a:t>
                </a:r>
                <a:r>
                  <a:rPr lang="en-US" dirty="0"/>
                  <a:t>, also covered in Chapter 5</a:t>
                </a:r>
              </a:p>
              <a:p>
                <a:r>
                  <a:rPr lang="en-US" b="0" dirty="0"/>
                  <a:t>Mean: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𝜇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𝑑𝑥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Variance: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𝑣𝑎𝑟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𝑑𝑥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Expectation: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𝑑𝑥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Cumulative Distribution Function: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𝑑𝑢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Similar to discrete-random variables except sum is replaced by integral</a:t>
                </a:r>
              </a:p>
              <a:p>
                <a:pPr lvl="1"/>
                <a:r>
                  <a:rPr lang="en-US" dirty="0"/>
                  <a:t>Matches if we use “delta” functions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4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5793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1539279"/>
                <a:ext cx="4556174" cy="4329817"/>
              </a:xfrm>
            </p:spPr>
            <p:txBody>
              <a:bodyPr/>
              <a:lstStyle/>
              <a:p>
                <a:r>
                  <a:rPr lang="en-US" dirty="0"/>
                  <a:t>Uniform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Exponential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≥0}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</a:p>
              <a:p>
                <a:pPr lvl="1"/>
                <a:r>
                  <a:rPr lang="en-US" dirty="0"/>
                  <a:t>Variance var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320040" lvl="1" indent="0">
                  <a:buNone/>
                </a:pPr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1539279"/>
                <a:ext cx="4556174" cy="4329817"/>
              </a:xfrm>
              <a:blipFill>
                <a:blip r:embed="rId2"/>
                <a:stretch>
                  <a:fillRect l="-321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PDF of the uniform probability distribution using the maximum convention at the transition point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346" y="1539279"/>
            <a:ext cx="238125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bability density fun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988" y="3456717"/>
            <a:ext cx="309562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606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the delay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 some signal is exponential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=100 </m:t>
                    </m:r>
                  </m:oMath>
                </a14:m>
                <a:r>
                  <a:rPr lang="en-US" dirty="0"/>
                  <a:t>ns.</a:t>
                </a:r>
              </a:p>
              <a:p>
                <a:r>
                  <a:rPr lang="en-US" dirty="0"/>
                  <a:t>What is the CDF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  Draw it</a:t>
                </a:r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&lt;50)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Suppose the power of the signal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𝑎𝑋</m:t>
                        </m:r>
                      </m:sup>
                    </m:sSup>
                  </m:oMath>
                </a14:m>
                <a:r>
                  <a:rPr lang="en-US" dirty="0"/>
                  <a:t>.  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90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What is noise?</a:t>
            </a:r>
          </a:p>
          <a:p>
            <a:r>
              <a:rPr lang="en-US" dirty="0"/>
              <a:t>Random variables</a:t>
            </a:r>
          </a:p>
          <a:p>
            <a:r>
              <a:rPr lang="en-US" dirty="0"/>
              <a:t>Simulating random variables</a:t>
            </a:r>
          </a:p>
          <a:p>
            <a:r>
              <a:rPr lang="en-US" dirty="0"/>
              <a:t>Gaussian and complex Gaussian random variables</a:t>
            </a:r>
          </a:p>
          <a:p>
            <a:r>
              <a:rPr lang="en-US" dirty="0"/>
              <a:t>Random vectors</a:t>
            </a:r>
          </a:p>
          <a:p>
            <a:r>
              <a:rPr lang="en-US" dirty="0"/>
              <a:t>Random processes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21732" y="2336071"/>
            <a:ext cx="978408" cy="48463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90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8BB4-6BDF-4A9D-BCE1-335C2CBD7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Random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5DC55-7BFD-4B84-BC00-185E20F50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need to generate independent samples of random variables in MATLAB</a:t>
            </a:r>
          </a:p>
          <a:p>
            <a:r>
              <a:rPr lang="en-US" dirty="0"/>
              <a:t>Most importantly, to simulate systems with random models</a:t>
            </a:r>
          </a:p>
          <a:p>
            <a:endParaRPr lang="en-US" dirty="0"/>
          </a:p>
          <a:p>
            <a:r>
              <a:rPr lang="en-US" dirty="0"/>
              <a:t>MATLAB has many routines to generate random samples</a:t>
            </a:r>
          </a:p>
          <a:p>
            <a:pPr lvl="1"/>
            <a:r>
              <a:rPr lang="en-US" dirty="0"/>
              <a:t>Discrete random variables</a:t>
            </a:r>
          </a:p>
          <a:p>
            <a:pPr lvl="1"/>
            <a:r>
              <a:rPr lang="en-US" dirty="0"/>
              <a:t>Continuous random variables</a:t>
            </a:r>
          </a:p>
          <a:p>
            <a:pPr lvl="1"/>
            <a:r>
              <a:rPr lang="en-US" dirty="0"/>
              <a:t>Most standard distributions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C1F65-F25B-4ACB-BF49-F5D0F5886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567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B8F2C-8DDB-46A1-ABAE-10207465F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8F34B-7396-45D7-8EE3-55A573DFE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Compute expectations and probabilities for random variables </a:t>
            </a:r>
          </a:p>
          <a:p>
            <a:r>
              <a:rPr lang="en-US" dirty="0"/>
              <a:t>Compute expectations and probabilities for real and complex random variables</a:t>
            </a:r>
          </a:p>
          <a:p>
            <a:r>
              <a:rPr lang="en-US" dirty="0"/>
              <a:t>Generate samples of random variables in MATLAB</a:t>
            </a:r>
          </a:p>
          <a:p>
            <a:pPr lvl="1"/>
            <a:r>
              <a:rPr lang="en-US" dirty="0"/>
              <a:t>Continuous and discrete-time</a:t>
            </a:r>
          </a:p>
          <a:p>
            <a:r>
              <a:rPr lang="en-US" dirty="0"/>
              <a:t>Compute probabilities of Gaussians and linear combinations of Gaussian</a:t>
            </a:r>
          </a:p>
          <a:p>
            <a:pPr lvl="1"/>
            <a:r>
              <a:rPr lang="en-US" dirty="0"/>
              <a:t>Write answers in terms of the Q-function</a:t>
            </a:r>
          </a:p>
          <a:p>
            <a:r>
              <a:rPr lang="en-US" dirty="0"/>
              <a:t>Compute probabilities of multiple variables with conditional distributions</a:t>
            </a:r>
          </a:p>
          <a:p>
            <a:pPr lvl="1"/>
            <a:r>
              <a:rPr lang="en-US" dirty="0"/>
              <a:t>Use total expectation, total probability, conditioning rule, …</a:t>
            </a:r>
          </a:p>
          <a:p>
            <a:r>
              <a:rPr lang="en-US" dirty="0"/>
              <a:t>Simulate random systems with multiple random variables</a:t>
            </a:r>
          </a:p>
          <a:p>
            <a:r>
              <a:rPr lang="en-US" dirty="0"/>
              <a:t>Simulate and describe random processes</a:t>
            </a:r>
          </a:p>
          <a:p>
            <a:r>
              <a:rPr lang="en-US" dirty="0"/>
              <a:t>Compute auto-correlation and PSD of a random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2C330-B3DA-4E56-BC55-5503EA16F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453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FEF2A-0299-4400-8B6F-3EA970BE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 Discrete Uniform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50A40-369C-44AC-B1CB-630AB8316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Generating 1000 discrete uniform random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∈{1,2,..,5}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Display first 10 samples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50A40-369C-44AC-B1CB-630AB8316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E8696-AB58-45E6-9762-7656A7D5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D58A6-F9CE-44F8-8178-9D3BD33ED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152958"/>
            <a:ext cx="5495925" cy="1047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F25E53-2268-479D-86FA-0F0775475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66" y="3971925"/>
            <a:ext cx="68770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3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E1DFD-B823-40EE-9953-7040A4EAD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 2.  Discrete Uniform on a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226FB-0CE5-4D7C-AF78-E9E23D3616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Generating random variables on an arbitrary set: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∈{1,2,4,6,10}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226FB-0CE5-4D7C-AF78-E9E23D3616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7A4FF-BD4C-4DB7-B2D8-1B05F876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3CA1B-B692-487F-9D90-9CAAC8483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222" y="2487254"/>
            <a:ext cx="70866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14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C1D2A-85F2-453D-9B41-149E2CF0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and Plotting the PMF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291AF2-4237-44A0-AE3B-3975DD6242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Sample PMF:  </a:t>
                </a:r>
              </a:p>
              <a:p>
                <a:pPr lvl="1"/>
                <a:r>
                  <a:rPr lang="en-US" dirty="0"/>
                  <a:t>Given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/>
                  <a:t> with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Sample PMF: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#{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}=</m:t>
                    </m:r>
                  </m:oMath>
                </a14:m>
                <a:r>
                  <a:rPr lang="en-US" b="0" dirty="0"/>
                  <a:t>fraction of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is </a:t>
                </a:r>
                <a:r>
                  <a:rPr lang="en-US" b="0" dirty="0" err="1"/>
                  <a:t>i.i.d</a:t>
                </a:r>
                <a:r>
                  <a:rPr lang="en-US" b="0" dirty="0"/>
                  <a:t>.  </a:t>
                </a:r>
                <a:r>
                  <a:rPr lang="en-US" dirty="0"/>
                  <a:t>t</a:t>
                </a:r>
                <a:r>
                  <a:rPr lang="en-US" b="0" dirty="0"/>
                  <a:t>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291AF2-4237-44A0-AE3B-3975DD6242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DC76E-4AF6-48EC-B87E-7130CBF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50078-6C3F-43BD-A3B1-61547F3C3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37" y="3148049"/>
            <a:ext cx="4692574" cy="1348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2166B0-0517-4D14-B570-C0A287E1C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" y="4600020"/>
            <a:ext cx="3252634" cy="1437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B62F68-7906-4B15-AE1F-FBE3B951E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304" y="2577144"/>
            <a:ext cx="4351274" cy="346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62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27DB1-196B-438E-A19E-A85F4658F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3:  Non-Uniform Discrete RV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CF5A7-F254-496C-9486-1F2F57E5A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Generating a random variable with a given PMF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E4995-9B6C-4397-A7EE-02BAF03DC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6CDC2-F4F6-45BD-87E6-E53FB9B83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506771"/>
            <a:ext cx="4381500" cy="3362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4F63FC-F0A5-440E-A145-9B66146BE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763" y="1771990"/>
            <a:ext cx="5704707" cy="435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98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6748-0CEB-4635-A75E-7640B61A8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4.  Exponential Random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6A060-F96F-4888-8AB0-DD8923B50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10058400" cy="659635"/>
          </a:xfrm>
        </p:spPr>
        <p:txBody>
          <a:bodyPr/>
          <a:lstStyle/>
          <a:p>
            <a:r>
              <a:rPr lang="en-US" dirty="0"/>
              <a:t>Can generate many standard random variables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2B39C-C840-48C4-91F0-E7EF47783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E305C-DAD6-4646-B3A9-5C9311E96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651" y="2198914"/>
            <a:ext cx="5111571" cy="3595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2B1C4F-06A6-4F2D-BFC3-2FBB25F46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10" y="2411377"/>
            <a:ext cx="4977070" cy="28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33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F65CA-C02D-4F21-8114-77BDFCF65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a PDF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4DBE4A-2031-4C66-A136-7979D48674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355520" cy="4329817"/>
              </a:xfrm>
            </p:spPr>
            <p:txBody>
              <a:bodyPr/>
              <a:lstStyle/>
              <a:p>
                <a:r>
                  <a:rPr lang="en-US" dirty="0"/>
                  <a:t>We can estimate a PDF from histogram:</a:t>
                </a:r>
              </a:p>
              <a:p>
                <a:pPr lvl="1"/>
                <a:r>
                  <a:rPr lang="en-US" dirty="0"/>
                  <a:t>Fix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  Let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bin interval containing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Density estimate is fraction of sample/bin width: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fraction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bin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width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#</m:t>
                      </m:r>
                      <m:d>
                        <m:dPr>
                          <m:begChr m:val="{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4DBE4A-2031-4C66-A136-7979D48674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355520" cy="4329817"/>
              </a:xfrm>
              <a:blipFill>
                <a:blip r:embed="rId2"/>
                <a:stretch>
                  <a:fillRect l="-1988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8D07F-6207-4857-B4CF-3163322E9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D2566-BAF6-4E33-837A-245DD325E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26" y="3187595"/>
            <a:ext cx="4781974" cy="3126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90C39F-9E39-4C61-BF16-CF05D07E4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800" y="3187595"/>
            <a:ext cx="4636800" cy="3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47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What is noise?</a:t>
            </a:r>
          </a:p>
          <a:p>
            <a:r>
              <a:rPr lang="en-US" dirty="0"/>
              <a:t>Random variables</a:t>
            </a:r>
          </a:p>
          <a:p>
            <a:r>
              <a:rPr lang="en-US" dirty="0"/>
              <a:t>Simulating random variables</a:t>
            </a:r>
          </a:p>
          <a:p>
            <a:r>
              <a:rPr lang="en-US" dirty="0"/>
              <a:t>Gaussian and complex Gaussian random variables</a:t>
            </a:r>
          </a:p>
          <a:p>
            <a:r>
              <a:rPr lang="en-US" dirty="0"/>
              <a:t>Random vectors</a:t>
            </a:r>
          </a:p>
          <a:p>
            <a:r>
              <a:rPr lang="en-US" dirty="0"/>
              <a:t>Random processes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15201" y="2799802"/>
            <a:ext cx="978408" cy="48463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64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20px-Normal_Distribution_PDF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524000"/>
            <a:ext cx="3581400" cy="2288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Random Variables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1534543"/>
                <a:ext cx="4572000" cy="4572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Gaussian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Probability density function (PDF):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Cumulative distribution function (CDF):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𝑑𝑢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1534543"/>
                <a:ext cx="4572000" cy="4572000"/>
              </a:xfrm>
              <a:blipFill>
                <a:blip r:embed="rId3"/>
                <a:stretch>
                  <a:fillRect l="-3200" t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720px-Normal_Distribution_CDF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3808412"/>
            <a:ext cx="3581400" cy="228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91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Transformations of Gaussians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86606" y="1534543"/>
                <a:ext cx="9527697" cy="4572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Consider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transformation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with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 Consider CDF of  Y and use change of variables: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86606" y="1534543"/>
                <a:ext cx="9527697" cy="4572000"/>
              </a:xfrm>
              <a:blipFill>
                <a:blip r:embed="rId3"/>
                <a:stretch>
                  <a:fillRect l="-1536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5282" name="Object 4"/>
          <p:cNvGraphicFramePr>
            <a:graphicFrameLocks noChangeAspect="1"/>
          </p:cNvGraphicFramePr>
          <p:nvPr>
            <p:extLst/>
          </p:nvPr>
        </p:nvGraphicFramePr>
        <p:xfrm>
          <a:off x="3171093" y="3960936"/>
          <a:ext cx="6242050" cy="141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4" imgW="4775040" imgH="1091880" progId="Equation.DSMT4">
                  <p:embed/>
                </p:oleObj>
              </mc:Choice>
              <mc:Fallback>
                <p:oleObj name="Equation" r:id="rId4" imgW="4775040" imgH="1091880" progId="Equation.DSMT4">
                  <p:embed/>
                  <p:pic>
                    <p:nvPicPr>
                      <p:cNvPr id="22528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1093" y="3960936"/>
                        <a:ext cx="6242050" cy="1419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010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CDF and Q Function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39801" y="1524000"/>
                <a:ext cx="6481681" cy="4572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Gaussian CDF has no closed-form expression.</a:t>
                </a:r>
              </a:p>
              <a:p>
                <a:r>
                  <a:rPr lang="en-US" dirty="0"/>
                  <a:t>Write CDF in terms of unit variance Gaussian:</a:t>
                </a:r>
              </a:p>
              <a:p>
                <a:pPr lvl="1"/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1"/>
                    </a:solidFill>
                  </a:rPr>
                  <a:t>z-score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CDF of X often expressed in terms of </a:t>
                </a:r>
                <a:r>
                  <a:rPr lang="en-US" dirty="0">
                    <a:solidFill>
                      <a:schemeClr val="accent1"/>
                    </a:solidFill>
                  </a:rPr>
                  <a:t>Marcum Q-Function </a:t>
                </a:r>
                <a:r>
                  <a:rPr lang="en-US" dirty="0"/>
                  <a:t>on z: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𝑑𝑢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Then: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39801" y="1524000"/>
                <a:ext cx="6481681" cy="4572000"/>
              </a:xfrm>
              <a:blipFill>
                <a:blip r:embed="rId2"/>
                <a:stretch>
                  <a:fillRect l="-2258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QfunAre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474" y="2196617"/>
            <a:ext cx="2743200" cy="2057400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9592458" y="2185477"/>
            <a:ext cx="0" cy="6727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10127963" y="3703032"/>
            <a:ext cx="0" cy="550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257881" y="5034526"/>
            <a:ext cx="2188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Q(z) = area under curve</a:t>
            </a:r>
          </a:p>
        </p:txBody>
      </p:sp>
      <p:cxnSp>
        <p:nvCxnSpPr>
          <p:cNvPr id="24" name="Straight Arrow Connector 23"/>
          <p:cNvCxnSpPr>
            <a:cxnSpLocks/>
          </p:cNvCxnSpPr>
          <p:nvPr/>
        </p:nvCxnSpPr>
        <p:spPr>
          <a:xfrm flipH="1" flipV="1">
            <a:off x="10352237" y="3899234"/>
            <a:ext cx="2" cy="11360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002808" y="4225377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558053" y="1402150"/>
                <a:ext cx="2100768" cy="664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8053" y="1402150"/>
                <a:ext cx="2100768" cy="6646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828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E005D-09B6-4018-9EE0-6DD73595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993AF-A11C-4957-9192-C36569D14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4FBB01-63DB-4DA8-92D3-4B45B4D0F3BF}"/>
              </a:ext>
            </a:extLst>
          </p:cNvPr>
          <p:cNvSpPr/>
          <p:nvPr/>
        </p:nvSpPr>
        <p:spPr>
          <a:xfrm>
            <a:off x="2366146" y="2232148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2DB61-61B1-4E0B-91DA-7CCF2273ED4B}"/>
              </a:ext>
            </a:extLst>
          </p:cNvPr>
          <p:cNvSpPr txBox="1"/>
          <p:nvPr/>
        </p:nvSpPr>
        <p:spPr>
          <a:xfrm>
            <a:off x="2335557" y="1676377"/>
            <a:ext cx="956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Channel coding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D4DC8C-7756-4B53-88E3-8A13F6531D11}"/>
              </a:ext>
            </a:extLst>
          </p:cNvPr>
          <p:cNvSpPr/>
          <p:nvPr/>
        </p:nvSpPr>
        <p:spPr>
          <a:xfrm>
            <a:off x="3952924" y="2232147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412E4-4255-4EAC-9298-2A3B408EA38A}"/>
              </a:ext>
            </a:extLst>
          </p:cNvPr>
          <p:cNvSpPr txBox="1"/>
          <p:nvPr/>
        </p:nvSpPr>
        <p:spPr>
          <a:xfrm>
            <a:off x="3900244" y="1708927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Symbol</a:t>
            </a:r>
            <a:br>
              <a:rPr lang="en-US" sz="1400" dirty="0"/>
            </a:br>
            <a:r>
              <a:rPr lang="en-US" sz="1400" dirty="0"/>
              <a:t>mapping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DEB670-D95D-4F6C-A820-315CB785BAA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85052" y="2453109"/>
            <a:ext cx="8678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FC8838-40CA-4282-AEDB-4226739EAECD}"/>
              </a:ext>
            </a:extLst>
          </p:cNvPr>
          <p:cNvSpPr txBox="1"/>
          <p:nvPr/>
        </p:nvSpPr>
        <p:spPr>
          <a:xfrm>
            <a:off x="3183157" y="2960134"/>
            <a:ext cx="717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Coded bits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D793BC-F65F-4B95-ABC4-E0C4F56131B8}"/>
              </a:ext>
            </a:extLst>
          </p:cNvPr>
          <p:cNvSpPr/>
          <p:nvPr/>
        </p:nvSpPr>
        <p:spPr>
          <a:xfrm>
            <a:off x="6499077" y="2232148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EB2DA-9C68-4632-8658-4107F45007D3}"/>
              </a:ext>
            </a:extLst>
          </p:cNvPr>
          <p:cNvSpPr txBox="1"/>
          <p:nvPr/>
        </p:nvSpPr>
        <p:spPr>
          <a:xfrm>
            <a:off x="6477030" y="1724755"/>
            <a:ext cx="94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TX filter DAC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373723-4F89-4365-B789-546F13399BD3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4671830" y="2453109"/>
            <a:ext cx="18272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B5FD0A-09A3-41AA-B392-40E135AE2B37}"/>
              </a:ext>
            </a:extLst>
          </p:cNvPr>
          <p:cNvSpPr txBox="1"/>
          <p:nvPr/>
        </p:nvSpPr>
        <p:spPr>
          <a:xfrm>
            <a:off x="5134438" y="2960134"/>
            <a:ext cx="867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IQ symbols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277663-35B2-46F6-A77C-E6172F46A853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 flipV="1">
            <a:off x="7217983" y="2453109"/>
            <a:ext cx="11293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C6250DA-308F-4CC5-B350-31F6D6D14A1F}"/>
              </a:ext>
            </a:extLst>
          </p:cNvPr>
          <p:cNvSpPr/>
          <p:nvPr/>
        </p:nvSpPr>
        <p:spPr>
          <a:xfrm>
            <a:off x="8347382" y="2232147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F2ED6B-29DB-4433-A9D1-A48C98589A96}"/>
              </a:ext>
            </a:extLst>
          </p:cNvPr>
          <p:cNvSpPr txBox="1"/>
          <p:nvPr/>
        </p:nvSpPr>
        <p:spPr>
          <a:xfrm>
            <a:off x="7229974" y="3000096"/>
            <a:ext cx="95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Analog baseband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BD15E1-1DD1-4C06-8C8C-9159E486CE5A}"/>
              </a:ext>
            </a:extLst>
          </p:cNvPr>
          <p:cNvSpPr txBox="1"/>
          <p:nvPr/>
        </p:nvSpPr>
        <p:spPr>
          <a:xfrm>
            <a:off x="8158530" y="1844123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Upconversion</a:t>
            </a:r>
            <a:endParaRPr lang="en-US" sz="1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DD55EB-8352-49FA-B4B2-C43195851E92}"/>
              </a:ext>
            </a:extLst>
          </p:cNvPr>
          <p:cNvCxnSpPr>
            <a:cxnSpLocks/>
          </p:cNvCxnSpPr>
          <p:nvPr/>
        </p:nvCxnSpPr>
        <p:spPr>
          <a:xfrm flipV="1">
            <a:off x="1498274" y="2462215"/>
            <a:ext cx="8678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A6DC064-A2DD-466D-B982-6BC460A115EA}"/>
              </a:ext>
            </a:extLst>
          </p:cNvPr>
          <p:cNvSpPr txBox="1"/>
          <p:nvPr/>
        </p:nvSpPr>
        <p:spPr>
          <a:xfrm>
            <a:off x="1569227" y="2934356"/>
            <a:ext cx="717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Info bits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4904B9-EF55-41A8-ABDF-CC68D991840C}"/>
              </a:ext>
            </a:extLst>
          </p:cNvPr>
          <p:cNvSpPr/>
          <p:nvPr/>
        </p:nvSpPr>
        <p:spPr>
          <a:xfrm>
            <a:off x="10145702" y="2957863"/>
            <a:ext cx="718906" cy="8518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5765A8-8633-4191-8D06-25AFCB55E587}"/>
              </a:ext>
            </a:extLst>
          </p:cNvPr>
          <p:cNvSpPr txBox="1"/>
          <p:nvPr/>
        </p:nvSpPr>
        <p:spPr>
          <a:xfrm>
            <a:off x="10885466" y="3122202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Passband</a:t>
            </a:r>
          </a:p>
          <a:p>
            <a:r>
              <a:rPr lang="en-US" sz="1400" dirty="0"/>
              <a:t>Channel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D40480-3A41-4CFE-A530-FBAEC8B3F9F3}"/>
              </a:ext>
            </a:extLst>
          </p:cNvPr>
          <p:cNvSpPr/>
          <p:nvPr/>
        </p:nvSpPr>
        <p:spPr>
          <a:xfrm rot="10800000">
            <a:off x="9382677" y="1837905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725E9670-D297-43AA-AE3B-934C966D3EE3}"/>
              </a:ext>
            </a:extLst>
          </p:cNvPr>
          <p:cNvCxnSpPr>
            <a:cxnSpLocks/>
            <a:stCxn id="25" idx="3"/>
            <a:endCxn id="33" idx="0"/>
          </p:cNvCxnSpPr>
          <p:nvPr/>
        </p:nvCxnSpPr>
        <p:spPr>
          <a:xfrm flipV="1">
            <a:off x="9066288" y="2080833"/>
            <a:ext cx="518069" cy="37227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94CF82B-F9F9-4B44-B10F-F7BE1915E96D}"/>
              </a:ext>
            </a:extLst>
          </p:cNvPr>
          <p:cNvSpPr/>
          <p:nvPr/>
        </p:nvSpPr>
        <p:spPr>
          <a:xfrm>
            <a:off x="8347382" y="4647816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B7D7DC-A435-47FF-94B9-0338CD3D1022}"/>
              </a:ext>
            </a:extLst>
          </p:cNvPr>
          <p:cNvSpPr txBox="1"/>
          <p:nvPr/>
        </p:nvSpPr>
        <p:spPr>
          <a:xfrm>
            <a:off x="8279937" y="5143775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Down-conversion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E2CB0F3E-4AC0-4496-9D90-0FAFF4299FA7}"/>
              </a:ext>
            </a:extLst>
          </p:cNvPr>
          <p:cNvSpPr/>
          <p:nvPr/>
        </p:nvSpPr>
        <p:spPr>
          <a:xfrm rot="10800000">
            <a:off x="9382677" y="4253574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21B4B0B-D915-446E-BC3F-D89AA547285E}"/>
              </a:ext>
            </a:extLst>
          </p:cNvPr>
          <p:cNvCxnSpPr>
            <a:cxnSpLocks/>
            <a:stCxn id="40" idx="3"/>
            <a:endCxn id="42" idx="0"/>
          </p:cNvCxnSpPr>
          <p:nvPr/>
        </p:nvCxnSpPr>
        <p:spPr>
          <a:xfrm flipV="1">
            <a:off x="9066288" y="4496502"/>
            <a:ext cx="518069" cy="37227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D24AB69-386F-4C11-A94D-1CA62211C9D0}"/>
              </a:ext>
            </a:extLst>
          </p:cNvPr>
          <p:cNvSpPr/>
          <p:nvPr/>
        </p:nvSpPr>
        <p:spPr>
          <a:xfrm>
            <a:off x="6499077" y="4645961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50E106-D17F-41DC-BD60-8608658FAC75}"/>
              </a:ext>
            </a:extLst>
          </p:cNvPr>
          <p:cNvSpPr txBox="1"/>
          <p:nvPr/>
        </p:nvSpPr>
        <p:spPr>
          <a:xfrm>
            <a:off x="6444358" y="5165570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RX filter</a:t>
            </a:r>
            <a:br>
              <a:rPr lang="en-US" sz="1400" dirty="0"/>
            </a:br>
            <a:r>
              <a:rPr lang="en-US" sz="1400" dirty="0"/>
              <a:t>and ADC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7221BE6-E83F-4987-A569-65E649EE291E}"/>
              </a:ext>
            </a:extLst>
          </p:cNvPr>
          <p:cNvSpPr/>
          <p:nvPr/>
        </p:nvSpPr>
        <p:spPr>
          <a:xfrm>
            <a:off x="5134438" y="3877508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15C955-C15A-4020-9081-9F3D8C8AA346}"/>
              </a:ext>
            </a:extLst>
          </p:cNvPr>
          <p:cNvSpPr txBox="1"/>
          <p:nvPr/>
        </p:nvSpPr>
        <p:spPr>
          <a:xfrm>
            <a:off x="5187117" y="3554656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Sync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1A4BB4-E72C-468E-B029-00ED04A67B8A}"/>
              </a:ext>
            </a:extLst>
          </p:cNvPr>
          <p:cNvSpPr/>
          <p:nvPr/>
        </p:nvSpPr>
        <p:spPr>
          <a:xfrm>
            <a:off x="5134438" y="4649223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8EFBCB-C9A3-43F3-87C9-3105F465B8D6}"/>
              </a:ext>
            </a:extLst>
          </p:cNvPr>
          <p:cNvSpPr txBox="1"/>
          <p:nvPr/>
        </p:nvSpPr>
        <p:spPr>
          <a:xfrm>
            <a:off x="5044848" y="5196193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Equalization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967FF3-04CC-4333-8A47-D0196F6CB52C}"/>
              </a:ext>
            </a:extLst>
          </p:cNvPr>
          <p:cNvSpPr/>
          <p:nvPr/>
        </p:nvSpPr>
        <p:spPr>
          <a:xfrm>
            <a:off x="4041790" y="4652057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0E57FFC-4626-4B7D-9FB6-E5115A1CECF7}"/>
              </a:ext>
            </a:extLst>
          </p:cNvPr>
          <p:cNvSpPr txBox="1"/>
          <p:nvPr/>
        </p:nvSpPr>
        <p:spPr>
          <a:xfrm>
            <a:off x="4063691" y="5221383"/>
            <a:ext cx="86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Symbol</a:t>
            </a:r>
            <a:br>
              <a:rPr lang="en-US" sz="1400" dirty="0"/>
            </a:br>
            <a:r>
              <a:rPr lang="en-US" sz="1400" dirty="0" err="1"/>
              <a:t>demod</a:t>
            </a:r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23E021B-0CE9-4284-B251-493D31B59DFC}"/>
              </a:ext>
            </a:extLst>
          </p:cNvPr>
          <p:cNvSpPr/>
          <p:nvPr/>
        </p:nvSpPr>
        <p:spPr>
          <a:xfrm>
            <a:off x="2357268" y="4647818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826614-17A0-4303-ABC4-A4E6577C5379}"/>
              </a:ext>
            </a:extLst>
          </p:cNvPr>
          <p:cNvSpPr txBox="1"/>
          <p:nvPr/>
        </p:nvSpPr>
        <p:spPr>
          <a:xfrm>
            <a:off x="2290766" y="5221383"/>
            <a:ext cx="86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Channel</a:t>
            </a:r>
            <a:br>
              <a:rPr lang="en-US" sz="1400" dirty="0"/>
            </a:br>
            <a:r>
              <a:rPr lang="en-US" sz="1400" dirty="0"/>
              <a:t>decoding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1DAF6D-218E-41E1-870F-7BB24E5BC4AA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1498274" y="4857992"/>
            <a:ext cx="858994" cy="1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0CF04F-31FE-4B82-8FB2-1596723A9985}"/>
              </a:ext>
            </a:extLst>
          </p:cNvPr>
          <p:cNvCxnSpPr>
            <a:stCxn id="40" idx="1"/>
            <a:endCxn id="44" idx="3"/>
          </p:cNvCxnSpPr>
          <p:nvPr/>
        </p:nvCxnSpPr>
        <p:spPr>
          <a:xfrm flipH="1" flipV="1">
            <a:off x="7217983" y="4866923"/>
            <a:ext cx="1129399" cy="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4426B55-3744-4471-BC03-2DCA3FD6FEEE}"/>
              </a:ext>
            </a:extLst>
          </p:cNvPr>
          <p:cNvCxnSpPr>
            <a:stCxn id="44" idx="1"/>
            <a:endCxn id="48" idx="3"/>
          </p:cNvCxnSpPr>
          <p:nvPr/>
        </p:nvCxnSpPr>
        <p:spPr>
          <a:xfrm flipH="1">
            <a:off x="5853344" y="4866923"/>
            <a:ext cx="645733" cy="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EFF2BA-BB73-46CA-869E-1DF66AD5BF91}"/>
              </a:ext>
            </a:extLst>
          </p:cNvPr>
          <p:cNvCxnSpPr>
            <a:endCxn id="46" idx="3"/>
          </p:cNvCxnSpPr>
          <p:nvPr/>
        </p:nvCxnSpPr>
        <p:spPr>
          <a:xfrm rot="16200000" flipV="1">
            <a:off x="5691144" y="4260670"/>
            <a:ext cx="768452" cy="444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5C7B84-92FE-40AB-AB21-2C7D6C90A19F}"/>
              </a:ext>
            </a:extLst>
          </p:cNvPr>
          <p:cNvCxnSpPr>
            <a:stCxn id="46" idx="2"/>
            <a:endCxn id="48" idx="0"/>
          </p:cNvCxnSpPr>
          <p:nvPr/>
        </p:nvCxnSpPr>
        <p:spPr>
          <a:xfrm>
            <a:off x="5493891" y="4319431"/>
            <a:ext cx="0" cy="32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10F2A05-DC61-435D-827F-03997E924D0C}"/>
              </a:ext>
            </a:extLst>
          </p:cNvPr>
          <p:cNvCxnSpPr>
            <a:stCxn id="48" idx="1"/>
            <a:endCxn id="57" idx="3"/>
          </p:cNvCxnSpPr>
          <p:nvPr/>
        </p:nvCxnSpPr>
        <p:spPr>
          <a:xfrm flipH="1">
            <a:off x="4760696" y="4870185"/>
            <a:ext cx="373742" cy="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0444F04-7C5B-427C-968F-8A1B9445DF1D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 flipH="1" flipV="1">
            <a:off x="3076174" y="4868780"/>
            <a:ext cx="965616" cy="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0F44898-F2C0-4FC6-9510-D74828ED62DC}"/>
              </a:ext>
            </a:extLst>
          </p:cNvPr>
          <p:cNvSpPr txBox="1"/>
          <p:nvPr/>
        </p:nvSpPr>
        <p:spPr>
          <a:xfrm>
            <a:off x="9358170" y="2990690"/>
            <a:ext cx="518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5ADB7A-7C88-4371-89FE-2E83D0300031}"/>
              </a:ext>
            </a:extLst>
          </p:cNvPr>
          <p:cNvSpPr/>
          <p:nvPr/>
        </p:nvSpPr>
        <p:spPr>
          <a:xfrm>
            <a:off x="9442301" y="4591875"/>
            <a:ext cx="1835579" cy="4960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FDC605E-B6D0-489E-A4B9-D01002211C7D}"/>
              </a:ext>
            </a:extLst>
          </p:cNvPr>
          <p:cNvSpPr/>
          <p:nvPr/>
        </p:nvSpPr>
        <p:spPr>
          <a:xfrm>
            <a:off x="9499070" y="4776896"/>
            <a:ext cx="135253" cy="15292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9507FD-3109-4F73-BAFF-A3B0B5193D10}"/>
              </a:ext>
            </a:extLst>
          </p:cNvPr>
          <p:cNvCxnSpPr>
            <a:cxnSpLocks/>
            <a:endCxn id="3" idx="6"/>
          </p:cNvCxnSpPr>
          <p:nvPr/>
        </p:nvCxnSpPr>
        <p:spPr>
          <a:xfrm flipH="1">
            <a:off x="9634323" y="4849151"/>
            <a:ext cx="771549" cy="42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7852A42-EB55-478B-95A5-5A40E8ED44C2}"/>
              </a:ext>
            </a:extLst>
          </p:cNvPr>
          <p:cNvCxnSpPr>
            <a:cxnSpLocks/>
          </p:cNvCxnSpPr>
          <p:nvPr/>
        </p:nvCxnSpPr>
        <p:spPr>
          <a:xfrm flipH="1">
            <a:off x="9774266" y="3814205"/>
            <a:ext cx="738277" cy="642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3EB546D-228E-4726-BA11-0587DCD6C473}"/>
              </a:ext>
            </a:extLst>
          </p:cNvPr>
          <p:cNvSpPr txBox="1"/>
          <p:nvPr/>
        </p:nvSpPr>
        <p:spPr>
          <a:xfrm>
            <a:off x="10487983" y="4588809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“Noise”</a:t>
            </a:r>
          </a:p>
        </p:txBody>
      </p:sp>
    </p:spTree>
    <p:extLst>
      <p:ext uri="{BB962C8B-B14F-4D97-AF65-F5344CB8AC3E}">
        <p14:creationId xmlns:p14="http://schemas.microsoft.com/office/powerpoint/2010/main" val="4096089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Q Function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990601" y="1403839"/>
                <a:ext cx="5029200" cy="4572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latin typeface="Symbol" pitchFamily="18" charset="2"/>
                </a:endParaRPr>
              </a:p>
              <a:p>
                <a:r>
                  <a:rPr lang="en-US" sz="1800" dirty="0"/>
                  <a:t>Then (make sure you know how to do these):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Also: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90601" y="1403839"/>
                <a:ext cx="5029200" cy="4572000"/>
              </a:xfrm>
              <a:blipFill>
                <a:blip r:embed="rId2"/>
                <a:stretch>
                  <a:fillRect l="-2909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QfunAre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479675"/>
            <a:ext cx="2743200" cy="20574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rot="5400000">
            <a:off x="8638877" y="4325979"/>
            <a:ext cx="103195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226524" y="5282626"/>
                <a:ext cx="19779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:br>
                  <a:rPr lang="en-US" sz="1600" dirty="0"/>
                </a:br>
                <a:r>
                  <a:rPr lang="en-US" sz="1600" dirty="0"/>
                  <a:t>= area under curve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524" y="5282626"/>
                <a:ext cx="1977936" cy="584775"/>
              </a:xfrm>
              <a:prstGeom prst="rect">
                <a:avLst/>
              </a:prstGeom>
              <a:blipFill>
                <a:blip r:embed="rId4"/>
                <a:stretch>
                  <a:fillRect l="-153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 rot="16200000" flipV="1">
            <a:off x="8800252" y="4885064"/>
            <a:ext cx="1081739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991600" y="4841957"/>
            <a:ext cx="1632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991600" y="5425934"/>
            <a:ext cx="3156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702828" y="4659868"/>
                <a:ext cx="3649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828" y="4659868"/>
                <a:ext cx="36497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486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Function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In many other programs, you cannot directly call the Q function.</a:t>
                </a:r>
              </a:p>
              <a:p>
                <a:r>
                  <a:rPr lang="en-US" sz="2400" dirty="0"/>
                  <a:t>Typically, use the error function (</a:t>
                </a:r>
                <a:r>
                  <a:rPr lang="en-US" sz="2400" dirty="0" err="1"/>
                  <a:t>erf</a:t>
                </a:r>
                <a:r>
                  <a:rPr lang="en-US" sz="2400" dirty="0"/>
                  <a:t>) and complementary error function (</a:t>
                </a:r>
                <a:r>
                  <a:rPr lang="en-US" sz="2400" dirty="0" err="1"/>
                  <a:t>erfc</a:t>
                </a:r>
                <a:r>
                  <a:rPr lang="en-US" sz="2400" dirty="0"/>
                  <a:t>):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erf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𝑢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𝑑𝑥</m:t>
                        </m:r>
                      </m:e>
                    </m:nary>
                    <m:r>
                      <a:rPr lang="en-US" i="1">
                        <a:latin typeface="Cambria Math"/>
                      </a:rPr>
                      <m:t>, 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erfc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𝑢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/>
                      </a:rPr>
                      <m:t>=1−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erf</m:t>
                    </m:r>
                    <m:r>
                      <a:rPr lang="en-US" i="1">
                        <a:latin typeface="Cambria Math"/>
                      </a:rPr>
                      <m:t>⁡(</m:t>
                    </m:r>
                    <m:r>
                      <a:rPr lang="en-US" i="1">
                        <a:latin typeface="Cambria Math"/>
                      </a:rPr>
                      <m:t>𝑢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sz="2400" dirty="0"/>
                  <a:t>With a change of variables can show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erf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</a:rPr>
                                  <m:t>𝑧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erfc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</a:rPr>
                                  <m:t>𝑧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In MATLAB, you can use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qfunc</a:t>
                </a:r>
                <a:r>
                  <a:rPr lang="en-US" dirty="0"/>
                  <a:t> and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qfuncinv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49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9570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Function Bounds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33854" y="1441450"/>
                <a:ext cx="6029325" cy="4572000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/>
                  <a:t>Nclosed</a:t>
                </a:r>
                <a:r>
                  <a:rPr lang="en-US" dirty="0"/>
                  <a:t> form expression for </a:t>
                </a:r>
                <a:r>
                  <a:rPr lang="en-US" dirty="0" err="1"/>
                  <a:t>erfc</a:t>
                </a:r>
                <a:r>
                  <a:rPr lang="en-US" dirty="0"/>
                  <a:t>(z) and Q(z)</a:t>
                </a:r>
              </a:p>
              <a:p>
                <a:r>
                  <a:rPr lang="en-US" dirty="0"/>
                  <a:t>But, good approximations available for large z:</a:t>
                </a:r>
              </a:p>
              <a:p>
                <a:r>
                  <a:rPr lang="en-US" dirty="0"/>
                  <a:t>For z &gt; 0:</a:t>
                </a:r>
              </a:p>
              <a:p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r>
                  <a:rPr lang="en-US" dirty="0"/>
                  <a:t>When z &gt;&gt; 0, bounds converge.</a:t>
                </a:r>
              </a:p>
              <a:p>
                <a:r>
                  <a:rPr lang="en-US" dirty="0"/>
                  <a:t>When z &gt; 1 can further approximate upper bound as: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When z &lt;&lt; 0, use the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33854" y="1441450"/>
                <a:ext cx="6029325" cy="4572000"/>
              </a:xfrm>
              <a:blipFill>
                <a:blip r:embed="rId3"/>
                <a:stretch>
                  <a:fillRect l="-2427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ErfcBounds_1000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404" y="2144712"/>
            <a:ext cx="3486150" cy="2152650"/>
          </a:xfrm>
          <a:prstGeom prst="rect">
            <a:avLst/>
          </a:prstGeom>
        </p:spPr>
      </p:pic>
      <p:graphicFrame>
        <p:nvGraphicFramePr>
          <p:cNvPr id="258050" name="Object 2"/>
          <p:cNvGraphicFramePr>
            <a:graphicFrameLocks noChangeAspect="1"/>
          </p:cNvGraphicFramePr>
          <p:nvPr>
            <p:extLst/>
          </p:nvPr>
        </p:nvGraphicFramePr>
        <p:xfrm>
          <a:off x="2466182" y="2570162"/>
          <a:ext cx="3763962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5" imgW="2920680" imgH="507960" progId="Equation.DSMT4">
                  <p:embed/>
                </p:oleObj>
              </mc:Choice>
              <mc:Fallback>
                <p:oleObj name="Equation" r:id="rId5" imgW="2920680" imgH="507960" progId="Equation.DSMT4">
                  <p:embed/>
                  <p:pic>
                    <p:nvPicPr>
                      <p:cNvPr id="258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6182" y="2570162"/>
                        <a:ext cx="3763962" cy="650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6118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48556" y="1534543"/>
                <a:ext cx="7772400" cy="4572000"/>
              </a:xfrm>
            </p:spPr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800" dirty="0"/>
                  <a:t>with </a:t>
                </a:r>
                <a:r>
                  <a:rPr lang="en-US" sz="1800" dirty="0">
                    <a:latin typeface="Symbol" pitchFamily="18" charset="2"/>
                  </a:rPr>
                  <a:t>m</a:t>
                </a:r>
                <a:r>
                  <a:rPr lang="en-US" sz="1800" dirty="0"/>
                  <a:t>=2, </a:t>
                </a:r>
                <a:r>
                  <a:rPr lang="en-US" sz="1800" dirty="0">
                    <a:latin typeface="Symbol" pitchFamily="18" charset="2"/>
                  </a:rPr>
                  <a:t>s</a:t>
                </a:r>
                <a:r>
                  <a:rPr lang="en-US" sz="1800" dirty="0"/>
                  <a:t>=1</a:t>
                </a:r>
                <a:r>
                  <a:rPr lang="en-US" sz="1800" dirty="0">
                    <a:latin typeface="Symbol" pitchFamily="18" charset="2"/>
                  </a:rPr>
                  <a:t>.  </a:t>
                </a:r>
                <a:r>
                  <a:rPr lang="en-US" dirty="0"/>
                  <a:t>What is P(X</a:t>
                </a:r>
                <a:r>
                  <a:rPr lang="en-US" baseline="30000" dirty="0"/>
                  <a:t>2</a:t>
                </a:r>
                <a:r>
                  <a:rPr lang="en-US" dirty="0"/>
                  <a:t> &lt; 16)?</a:t>
                </a:r>
              </a:p>
              <a:p>
                <a:r>
                  <a:rPr lang="en-US" dirty="0"/>
                  <a:t>Let Z=(X-</a:t>
                </a:r>
                <a:r>
                  <a:rPr lang="en-US" dirty="0">
                    <a:latin typeface="Symbol" pitchFamily="18" charset="2"/>
                  </a:rPr>
                  <a:t>m</a:t>
                </a:r>
                <a:r>
                  <a:rPr lang="en-US" dirty="0"/>
                  <a:t>)/</a:t>
                </a:r>
                <a:r>
                  <a:rPr lang="en-US" dirty="0">
                    <a:latin typeface="Symbol" pitchFamily="18" charset="2"/>
                  </a:rPr>
                  <a:t>s</a:t>
                </a:r>
                <a:r>
                  <a:rPr lang="en-US" dirty="0"/>
                  <a:t> so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=−6,  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approximations: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48556" y="1534543"/>
                <a:ext cx="7772400" cy="4572000"/>
              </a:xfrm>
              <a:blipFill>
                <a:blip r:embed="rId2"/>
                <a:stretch>
                  <a:fillRect l="-1882" t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153" y="2085473"/>
            <a:ext cx="5005286" cy="2171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390" y="4943740"/>
            <a:ext cx="68675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80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Random Variables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Complex random variable: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real random variables </a:t>
                </a:r>
              </a:p>
              <a:p>
                <a:endParaRPr lang="en-US" dirty="0"/>
              </a:p>
              <a:p>
                <a:r>
                  <a:rPr lang="en-US" dirty="0"/>
                  <a:t>Most terms similar to real case with natural modifications: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Note that variance is positive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63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Gaussian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0070C0"/>
                    </a:solidFill>
                  </a:rPr>
                  <a:t>a complex Gaussian random </a:t>
                </a:r>
                <a:r>
                  <a:rPr lang="en-US" dirty="0"/>
                  <a:t>variable if: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are independent; and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Write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𝑗𝑏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PDF: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Note scaling factors slightly different from real Gaussian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080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 on Magnitude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 is </a:t>
                </a:r>
                <a:r>
                  <a:rPr lang="en-US" dirty="0">
                    <a:solidFill>
                      <a:srgbClr val="0070C0"/>
                    </a:solidFill>
                  </a:rPr>
                  <a:t>Rayleigh</a:t>
                </a:r>
                <a:r>
                  <a:rPr lang="en-US" dirty="0"/>
                  <a:t> with scale parameter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is </a:t>
                </a:r>
                <a:r>
                  <a:rPr lang="en-US" dirty="0">
                    <a:solidFill>
                      <a:srgbClr val="0070C0"/>
                    </a:solidFill>
                  </a:rPr>
                  <a:t>exponential</a:t>
                </a:r>
                <a:r>
                  <a:rPr lang="en-US" dirty="0"/>
                  <a:t> with mean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 descr="325px-Exponential_pdf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562" y="3031041"/>
            <a:ext cx="3095625" cy="24765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63888" y="5552605"/>
            <a:ext cx="2683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Exponential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40209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Calculations (On board)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Probability in an box</a:t>
                </a:r>
              </a:p>
              <a:p>
                <a:r>
                  <a:rPr lang="en-US" dirty="0"/>
                  <a:t>Probability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941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What is noise?</a:t>
            </a:r>
          </a:p>
          <a:p>
            <a:r>
              <a:rPr lang="en-US" dirty="0"/>
              <a:t>Random variables</a:t>
            </a:r>
          </a:p>
          <a:p>
            <a:r>
              <a:rPr lang="en-US" dirty="0"/>
              <a:t>Simulating random variables</a:t>
            </a:r>
          </a:p>
          <a:p>
            <a:r>
              <a:rPr lang="en-US" dirty="0"/>
              <a:t>Gaussian and complex Gaussian random variables</a:t>
            </a:r>
          </a:p>
          <a:p>
            <a:r>
              <a:rPr lang="en-US" dirty="0"/>
              <a:t>Random vectors</a:t>
            </a:r>
          </a:p>
          <a:p>
            <a:r>
              <a:rPr lang="en-US" dirty="0"/>
              <a:t>Random processes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41326" y="3270065"/>
            <a:ext cx="978408" cy="48463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64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2F31-CD44-4786-BADE-1048BF4F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A54AFC-9B89-4D81-B09B-B8935F250F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Random vector</a:t>
                </a:r>
                <a:r>
                  <a:rPr lang="en-US" dirty="0"/>
                  <a:t>:  A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where each component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random variable</a:t>
                </a:r>
              </a:p>
              <a:p>
                <a:pPr lvl="1"/>
                <a:r>
                  <a:rPr lang="en-US" dirty="0"/>
                  <a:t>Can be a complex or real-valued random vector</a:t>
                </a:r>
              </a:p>
              <a:p>
                <a:r>
                  <a:rPr lang="en-US" dirty="0"/>
                  <a:t>Why do we need random vectors?</a:t>
                </a:r>
              </a:p>
              <a:p>
                <a:r>
                  <a:rPr lang="en-US" dirty="0"/>
                  <a:t>In communications many model involve several related random variables:</a:t>
                </a:r>
              </a:p>
              <a:p>
                <a:pPr lvl="1"/>
                <a:r>
                  <a:rPr lang="en-US" dirty="0"/>
                  <a:t>Multiple transmitted symbols, bits</a:t>
                </a:r>
              </a:p>
              <a:p>
                <a:pPr lvl="1"/>
                <a:r>
                  <a:rPr lang="en-US" dirty="0"/>
                  <a:t>Values of a channel characteristic at different times</a:t>
                </a:r>
              </a:p>
              <a:p>
                <a:pPr lvl="1"/>
                <a:r>
                  <a:rPr lang="en-US" dirty="0"/>
                  <a:t>Need to model their statistical relations</a:t>
                </a:r>
              </a:p>
              <a:p>
                <a:r>
                  <a:rPr lang="en-US" dirty="0"/>
                  <a:t>Random vectors are not independent trials!</a:t>
                </a:r>
              </a:p>
              <a:p>
                <a:pPr lvl="1"/>
                <a:r>
                  <a:rPr lang="en-US" dirty="0"/>
                  <a:t>We should think of one outcome leading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values</a:t>
                </a:r>
              </a:p>
              <a:p>
                <a:pPr lvl="1"/>
                <a:r>
                  <a:rPr lang="en-US" dirty="0"/>
                  <a:t>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different outcomes</a:t>
                </a:r>
              </a:p>
              <a:p>
                <a:pPr lvl="1"/>
                <a:r>
                  <a:rPr lang="en-US" dirty="0"/>
                  <a:t>Formally,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gives rise to values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A54AFC-9B89-4D81-B09B-B8935F250F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D811F-CBA4-428F-AE40-9229C6909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930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What is noise?</a:t>
            </a:r>
          </a:p>
          <a:p>
            <a:r>
              <a:rPr lang="en-US" dirty="0"/>
              <a:t>Random variables</a:t>
            </a:r>
          </a:p>
          <a:p>
            <a:r>
              <a:rPr lang="en-US" dirty="0"/>
              <a:t>Simulating random variables</a:t>
            </a:r>
          </a:p>
          <a:p>
            <a:r>
              <a:rPr lang="en-US" dirty="0"/>
              <a:t>Gaussian and complex Gaussian random variables</a:t>
            </a:r>
          </a:p>
          <a:p>
            <a:r>
              <a:rPr lang="en-US" dirty="0"/>
              <a:t>Random vectors</a:t>
            </a:r>
          </a:p>
          <a:p>
            <a:r>
              <a:rPr lang="en-US" dirty="0"/>
              <a:t>Random processes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34795" y="1460859"/>
            <a:ext cx="978408" cy="48463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60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2F31-CD44-4786-BADE-1048BF4F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PDF and PMF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A54AFC-9B89-4D81-B09B-B8935F250F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is a random vector</a:t>
                </a:r>
              </a:p>
              <a:p>
                <a:r>
                  <a:rPr lang="en-US" dirty="0"/>
                  <a:t>Discrete random variables: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possible value is a vector: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Describe by a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joint PMF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Continuous random vectors:  Components are continuous-valued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Described by a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joint PDF </a:t>
                </a:r>
                <a:r>
                  <a:rPr lang="en-US" dirty="0"/>
                  <a:t>is: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𝑣𝑜𝑙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Limit is over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that contain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Random variable is continuous if this limit exists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A54AFC-9B89-4D81-B09B-B8935F250F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D811F-CBA4-428F-AE40-9229C6909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3168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173CD-8997-41B8-8E6D-A74CC4DC0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Joint PDF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84A0BA-3EA4-4783-AB28-B96145E3BA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Normalization:  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Probability in a set: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Expectation:  Given a vector-valued function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Marginal PDFs:  “Integrating out” the other variables</a:t>
                </a:r>
              </a:p>
              <a:p>
                <a:pPr lvl="1"/>
                <a:r>
                  <a:rPr lang="en-US" dirty="0"/>
                  <a:t>Example: 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then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Similar properties for the PMF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84A0BA-3EA4-4783-AB28-B96145E3BA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FCEB0-33ED-45BC-9025-83563AE7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26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80703-5BD7-4521-9DBF-AD121C97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5146A5-50C7-46AB-B303-4EB1C37D46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9729216" cy="4329817"/>
              </a:xfrm>
            </p:spPr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on the triangular region shown</a:t>
                </a:r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&gt;0.5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 on board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5146A5-50C7-46AB-B303-4EB1C37D46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9729216" cy="4329817"/>
              </a:xfrm>
              <a:blipFill>
                <a:blip r:embed="rId2"/>
                <a:stretch>
                  <a:fillRect l="-1504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86B84-36EC-4D0B-AF47-9E14BF75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3E4885-5AF4-477E-A79B-0EB6C8708E1D}"/>
              </a:ext>
            </a:extLst>
          </p:cNvPr>
          <p:cNvCxnSpPr/>
          <p:nvPr/>
        </p:nvCxnSpPr>
        <p:spPr>
          <a:xfrm>
            <a:off x="8218165" y="2099293"/>
            <a:ext cx="0" cy="185928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C89FEB8-7B3C-4F40-9DE4-C24B7D3AC683}"/>
              </a:ext>
            </a:extLst>
          </p:cNvPr>
          <p:cNvCxnSpPr>
            <a:cxnSpLocks/>
          </p:cNvCxnSpPr>
          <p:nvPr/>
        </p:nvCxnSpPr>
        <p:spPr>
          <a:xfrm flipH="1">
            <a:off x="8029189" y="3745213"/>
            <a:ext cx="1920240" cy="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43B4AC2-D68E-400D-972F-28A74DB59DE9}"/>
              </a:ext>
            </a:extLst>
          </p:cNvPr>
          <p:cNvSpPr/>
          <p:nvPr/>
        </p:nvSpPr>
        <p:spPr>
          <a:xfrm>
            <a:off x="8218164" y="2690609"/>
            <a:ext cx="1188709" cy="1054604"/>
          </a:xfrm>
          <a:prstGeom prst="triangle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4DC14A-C83B-4434-B34E-C0D7C5C28C99}"/>
                  </a:ext>
                </a:extLst>
              </p:cNvPr>
              <p:cNvSpPr txBox="1"/>
              <p:nvPr/>
            </p:nvSpPr>
            <p:spPr>
              <a:xfrm>
                <a:off x="7987780" y="1660413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4DC14A-C83B-4434-B34E-C0D7C5C28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780" y="1660413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02C1D2-3537-4CCE-8BC2-594D44295FE6}"/>
                  </a:ext>
                </a:extLst>
              </p:cNvPr>
              <p:cNvSpPr txBox="1"/>
              <p:nvPr/>
            </p:nvSpPr>
            <p:spPr>
              <a:xfrm>
                <a:off x="10083015" y="3560547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02C1D2-3537-4CCE-8BC2-594D44295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3015" y="3560547"/>
                <a:ext cx="4660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75D006-CADC-4537-9225-1F42F35E247C}"/>
                  </a:ext>
                </a:extLst>
              </p:cNvPr>
              <p:cNvSpPr txBox="1"/>
              <p:nvPr/>
            </p:nvSpPr>
            <p:spPr>
              <a:xfrm>
                <a:off x="7804877" y="250594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75D006-CADC-4537-9225-1F42F35E2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877" y="2505943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B20C99-E6F7-4BF8-933B-52DD79F0979B}"/>
                  </a:ext>
                </a:extLst>
              </p:cNvPr>
              <p:cNvSpPr txBox="1"/>
              <p:nvPr/>
            </p:nvSpPr>
            <p:spPr>
              <a:xfrm>
                <a:off x="9223970" y="377301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B20C99-E6F7-4BF8-933B-52DD79F09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970" y="3773010"/>
                <a:ext cx="3658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913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A0C1A-7143-4190-9034-625F53A2B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7F7DC-69D9-4D39-A8F7-EFCF24CD77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Conditional probabilities:</a:t>
                </a:r>
              </a:p>
              <a:p>
                <a:pPr lvl="1"/>
                <a:r>
                  <a:rPr lang="en-US" dirty="0"/>
                  <a:t>Describe how random variable influences another</a:t>
                </a:r>
                <a:endParaRPr lang="en-US" b="0" dirty="0"/>
              </a:p>
              <a:p>
                <a:r>
                  <a:rPr lang="en-US" dirty="0"/>
                  <a:t>Conditional probability of events: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Condition PDF: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Conditional PMF: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Conditional probability rule: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Conditional expectations: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 these are all functions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7F7DC-69D9-4D39-A8F7-EFCF24CD77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979A-C352-422D-8D12-C821DF284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79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E4FFD-710E-4A94-B501-6EBBF254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1: Power and Distance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86036D-75E1-410D-94F2-707841BDED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a source, the received power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exponentially distributed with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average power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decreases with distance.</a:t>
                </a:r>
              </a:p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uniformly distributed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Generate 500 samples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86036D-75E1-410D-94F2-707841BDED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A64AD-CC82-416A-B071-EFA1E961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DDF7FC-D74F-48DB-8639-A308D463A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4046265"/>
            <a:ext cx="2581275" cy="175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67033F-764D-4F83-8A71-DB82B846D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178" y="3862422"/>
            <a:ext cx="2873364" cy="221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24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E4FFD-710E-4A94-B501-6EBBF254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1: Power and Distance, Continued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86036D-75E1-410D-94F2-707841BDED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From previous slide: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From the conditional distribution: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From total expectation: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𝑑𝑑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𝑑𝑑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86036D-75E1-410D-94F2-707841BDED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A64AD-CC82-416A-B071-EFA1E961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192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4116-4D0D-4F37-83CF-A4865F079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2:  Additive Channel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D28BD-B7A7-4821-9B4F-C4070B3711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are independent</a:t>
                </a:r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Why?</a:t>
                </a:r>
              </a:p>
              <a:p>
                <a:pPr lvl="1"/>
                <a:r>
                  <a:rPr lang="en-US" dirty="0"/>
                  <a:t>Look at CDF: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are independent: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Take derivatives: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D28BD-B7A7-4821-9B4F-C4070B3711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3CA7E-638C-4DF3-B06D-DA0F995E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423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E35D8-65B4-4957-A553-B156359C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2.  Additive Channel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36EC39-EB77-4C23-91C9-4230FC71BB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r>
                  <a:rPr lang="en-US" dirty="0"/>
                  <a:t> equiprobable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Conditional PDF: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/(2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Marginal PDF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Sum of two Gaussians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36EC39-EB77-4C23-91C9-4230FC71BB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BF79A-2DA7-4EC8-900E-639422B5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4C00E-9109-47DE-A91D-F6413470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943" y="473576"/>
            <a:ext cx="3286125" cy="2390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7E3E03-EC0B-4DC1-A483-077D2CF6B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148" y="3051322"/>
            <a:ext cx="4868920" cy="35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311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What is noise?</a:t>
            </a:r>
          </a:p>
          <a:p>
            <a:r>
              <a:rPr lang="en-US" dirty="0"/>
              <a:t>Random variables</a:t>
            </a:r>
          </a:p>
          <a:p>
            <a:r>
              <a:rPr lang="en-US" dirty="0"/>
              <a:t>Simulating random variables</a:t>
            </a:r>
          </a:p>
          <a:p>
            <a:r>
              <a:rPr lang="en-US" dirty="0"/>
              <a:t>Gaussian and complex Gaussian random variables</a:t>
            </a:r>
          </a:p>
          <a:p>
            <a:r>
              <a:rPr lang="en-US" dirty="0"/>
              <a:t>Random vectors</a:t>
            </a:r>
          </a:p>
          <a:p>
            <a:r>
              <a:rPr lang="en-US" dirty="0"/>
              <a:t>Random processes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21732" y="3704187"/>
            <a:ext cx="978408" cy="48463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269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CF58C-838D-4A07-AD8E-605AE1DD2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27F563-C165-4942-83B5-37C86BA2BB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Communications commonly models signals via </a:t>
                </a:r>
                <a:r>
                  <a:rPr lang="en-US" dirty="0">
                    <a:solidFill>
                      <a:schemeClr val="accent1"/>
                    </a:solidFill>
                  </a:rPr>
                  <a:t>random processes</a:t>
                </a:r>
              </a:p>
              <a:p>
                <a:r>
                  <a:rPr lang="en-US" dirty="0"/>
                  <a:t>Informal definition:  </a:t>
                </a:r>
              </a:p>
              <a:p>
                <a:pPr lvl="1"/>
                <a:r>
                  <a:rPr lang="en-US" dirty="0"/>
                  <a:t>Any quantity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varies with time, </a:t>
                </a:r>
              </a:p>
              <a:p>
                <a:pPr lvl="1"/>
                <a:r>
                  <a:rPr lang="en-US" dirty="0"/>
                  <a:t>…and variations have uncertainty</a:t>
                </a:r>
              </a:p>
              <a:p>
                <a:r>
                  <a:rPr lang="en-US" dirty="0"/>
                  <a:t>Formal definition:</a:t>
                </a:r>
              </a:p>
              <a:p>
                <a:pPr lvl="1"/>
                <a:r>
                  <a:rPr lang="en-US" dirty="0"/>
                  <a:t>A set of random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All the random variables are on the same probability space</a:t>
                </a:r>
              </a:p>
              <a:p>
                <a:r>
                  <a:rPr lang="en-US" dirty="0"/>
                  <a:t>Sample space model:</a:t>
                </a:r>
              </a:p>
              <a:p>
                <a:pPr lvl="1"/>
                <a:r>
                  <a:rPr lang="en-US" dirty="0"/>
                  <a:t>Consider a single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from sample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outcome results in entire sequence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resulting sequence is called a </a:t>
                </a:r>
                <a:r>
                  <a:rPr lang="en-US" dirty="0">
                    <a:solidFill>
                      <a:schemeClr val="accent1"/>
                    </a:solidFill>
                  </a:rPr>
                  <a:t>realization</a:t>
                </a:r>
              </a:p>
              <a:p>
                <a:pPr lvl="1"/>
                <a:r>
                  <a:rPr lang="en-US" dirty="0"/>
                  <a:t>Often drop dependence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27F563-C165-4942-83B5-37C86BA2BB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D2547-FC99-4A50-93B6-CBADDCC1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8194" name="Picture 2" descr="Image result for random process">
            <a:extLst>
              <a:ext uri="{FF2B5EF4-FFF2-40B4-BE49-F238E27FC236}">
                <a16:creationId xmlns:a16="http://schemas.microsoft.com/office/drawing/2014/main" id="{64658FB0-EB59-4FDE-9376-8CE9D4A55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t="22612" r="9661" b="17926"/>
          <a:stretch/>
        </p:blipFill>
        <p:spPr bwMode="auto">
          <a:xfrm>
            <a:off x="7032063" y="2441264"/>
            <a:ext cx="4629462" cy="252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38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CB86-EC3E-40F4-A185-A16802F8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B2103-E45E-4F6A-975F-3D9866C26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Noise</a:t>
            </a:r>
            <a:r>
              <a:rPr lang="en-US" dirty="0"/>
              <a:t>:  Any unwanted component of the signal</a:t>
            </a:r>
          </a:p>
          <a:p>
            <a:endParaRPr lang="en-US" dirty="0"/>
          </a:p>
          <a:p>
            <a:r>
              <a:rPr lang="en-US" dirty="0"/>
              <a:t>Key challenge in communication:</a:t>
            </a:r>
          </a:p>
          <a:p>
            <a:pPr lvl="1"/>
            <a:r>
              <a:rPr lang="en-US" dirty="0"/>
              <a:t>Estimate the transmitted signal in the presence of noise</a:t>
            </a:r>
          </a:p>
          <a:p>
            <a:endParaRPr lang="en-US" dirty="0"/>
          </a:p>
          <a:p>
            <a:r>
              <a:rPr lang="en-US" dirty="0"/>
              <a:t>Two main sources of noise: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Thermal noise</a:t>
            </a:r>
            <a:r>
              <a:rPr lang="en-US" dirty="0"/>
              <a:t>:  Physical noise in the receiver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Interference:</a:t>
            </a:r>
            <a:r>
              <a:rPr lang="en-US" dirty="0"/>
              <a:t> Signals from other sources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CC749-1E1C-4A4D-A5C5-BE74BB6A4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B4471-9D10-41BE-8B75-6B4C9BAEA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537" y="1881699"/>
            <a:ext cx="4316753" cy="376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821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AC36E-7953-4F1F-95DF-6F707A6AA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A Two Parameter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A5B874-18A9-49B3-A20B-7E3C2B7C05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Uniform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 A random initial start time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Uniform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[0.1,3]</m:t>
                    </m:r>
                  </m:oMath>
                </a14:m>
                <a:r>
                  <a:rPr lang="en-US" dirty="0"/>
                  <a:t>:  A random decay rate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are independent</a:t>
                </a:r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random process</a:t>
                </a:r>
              </a:p>
              <a:p>
                <a:pPr lvl="1"/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creates a realization</a:t>
                </a:r>
              </a:p>
              <a:p>
                <a:r>
                  <a:rPr lang="en-US" dirty="0"/>
                  <a:t>Write MATLAB code to 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 random realizations</a:t>
                </a:r>
              </a:p>
              <a:p>
                <a:r>
                  <a:rPr lang="en-US" dirty="0"/>
                  <a:t>Solutions:  Next slide 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A5B874-18A9-49B3-A20B-7E3C2B7C05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B273E-734B-40F7-BCB3-AE6832D15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29F2C-DD5F-473C-B1A9-C10A4BEB0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080" y="1712990"/>
            <a:ext cx="4258102" cy="32937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94FDC0-5CEC-4E50-A2C7-E81B8C39F89F}"/>
                  </a:ext>
                </a:extLst>
              </p:cNvPr>
              <p:cNvSpPr txBox="1"/>
              <p:nvPr/>
            </p:nvSpPr>
            <p:spPr>
              <a:xfrm>
                <a:off x="9586246" y="2865650"/>
                <a:ext cx="1373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Decay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94FDC0-5CEC-4E50-A2C7-E81B8C39F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6246" y="2865650"/>
                <a:ext cx="1373518" cy="369332"/>
              </a:xfrm>
              <a:prstGeom prst="rect">
                <a:avLst/>
              </a:prstGeom>
              <a:blipFill>
                <a:blip r:embed="rId4"/>
                <a:stretch>
                  <a:fillRect l="-40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AFBFBD-5568-4544-9F2C-EA3798A20997}"/>
                  </a:ext>
                </a:extLst>
              </p:cNvPr>
              <p:cNvSpPr txBox="1"/>
              <p:nvPr/>
            </p:nvSpPr>
            <p:spPr>
              <a:xfrm>
                <a:off x="8511307" y="5068571"/>
                <a:ext cx="1276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Start time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AFBFBD-5568-4544-9F2C-EA3798A20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307" y="5068571"/>
                <a:ext cx="1276824" cy="369332"/>
              </a:xfrm>
              <a:prstGeom prst="rect">
                <a:avLst/>
              </a:prstGeom>
              <a:blipFill>
                <a:blip r:embed="rId5"/>
                <a:stretch>
                  <a:fillRect l="-381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3309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AC36E-7953-4F1F-95DF-6F707A6AA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A Two Parameter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5B874-18A9-49B3-A20B-7E3C2B7C0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MATLAB code to generate realizations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B273E-734B-40F7-BCB3-AE6832D15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6E339-3169-4A26-9923-C83A22B25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125" y="1740512"/>
            <a:ext cx="3429119" cy="2650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01FA6-28B1-46D2-9870-BD267D9AE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021135"/>
            <a:ext cx="4336805" cy="2815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37DF3E-A4F6-4B79-B1D1-7EC03F8C8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4949724"/>
            <a:ext cx="3488747" cy="110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06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027C-4CA1-416F-B8E7-6CA3C30C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2:  Discrete Ex: Switching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B6D4C-A2E5-4A9A-AC38-169039F8E1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1</a:t>
                </a:r>
              </a:p>
              <a:p>
                <a:r>
                  <a:rPr lang="en-US" dirty="0"/>
                  <a:t>Switches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 each time step</a:t>
                </a:r>
              </a:p>
              <a:p>
                <a:r>
                  <a:rPr lang="en-US" dirty="0"/>
                  <a:t>Common model for many binary random processes</a:t>
                </a:r>
              </a:p>
              <a:p>
                <a:pPr lvl="1"/>
                <a:r>
                  <a:rPr lang="en-US" dirty="0"/>
                  <a:t>Ex:  Channel state is good or bad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B6D4C-A2E5-4A9A-AC38-169039F8E1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03994-E28F-47C8-B2F5-8D0EBEE0A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95C64-F58B-447F-A220-3576075B9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3532494"/>
            <a:ext cx="4634007" cy="2214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530E3A-97C4-467F-A8EF-3194C7D11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983" y="2060120"/>
            <a:ext cx="5157817" cy="36715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7FDE01-3608-4891-91D0-8EF8952F0764}"/>
                  </a:ext>
                </a:extLst>
              </p:cNvPr>
              <p:cNvSpPr txBox="1"/>
              <p:nvPr/>
            </p:nvSpPr>
            <p:spPr>
              <a:xfrm>
                <a:off x="6991200" y="1641600"/>
                <a:ext cx="4114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random realizations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7FDE01-3608-4891-91D0-8EF8952F0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200" y="1641600"/>
                <a:ext cx="4114781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5327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205D2-9CF0-4B8D-9CF8-FFEA5DF12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of a Random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EDC60-61F6-4F1C-9E61-3872951E86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1"/>
                    </a:solidFill>
                  </a:rPr>
                  <a:t>mean</a:t>
                </a:r>
                <a:r>
                  <a:rPr lang="en-US" dirty="0"/>
                  <a:t> of a process: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average value over all realizations</a:t>
                </a:r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Uniform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nary>
                      <m:nary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𝑏𝑡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EDC60-61F6-4F1C-9E61-3872951E86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AA376-6E5B-4575-9D8F-2FAAAEAA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392E3-CA03-458E-9AAE-EA2918F6B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869" y="3704185"/>
            <a:ext cx="2701851" cy="2091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D17178-753B-4E84-B98E-C232127E3CAE}"/>
                  </a:ext>
                </a:extLst>
              </p:cNvPr>
              <p:cNvSpPr txBox="1"/>
              <p:nvPr/>
            </p:nvSpPr>
            <p:spPr>
              <a:xfrm>
                <a:off x="4693920" y="4104640"/>
                <a:ext cx="450918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b="0" dirty="0"/>
                  <a:t>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Dashed lines:  Realizations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Green line: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D17178-753B-4E84-B98E-C232127E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920" y="4104640"/>
                <a:ext cx="4509183" cy="1200329"/>
              </a:xfrm>
              <a:prstGeom prst="rect">
                <a:avLst/>
              </a:prstGeom>
              <a:blipFill>
                <a:blip r:embed="rId4"/>
                <a:stretch>
                  <a:fillRect l="-1081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1816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B8306-9BDC-4078-B857-2B116A79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Auto-Correlation and Auto-Covariance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7ECD16-7904-494C-966A-858F8DF8F7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random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(real or complex valued)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Auto-correlation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Auto-covariance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The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are fixed</a:t>
                </a:r>
              </a:p>
              <a:p>
                <a:pPr lvl="1"/>
                <a:r>
                  <a:rPr lang="en-US" dirty="0"/>
                  <a:t>We are taking the ensemble average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Describes the correlation between two different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7ECD16-7904-494C-966A-858F8DF8F7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6C2D5-4463-4C5E-8FD5-2AC20A465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DAF33F-EE53-4E63-A6F3-AE13267E2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80" y="1673228"/>
            <a:ext cx="4024100" cy="32285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E2DD7F-FFD7-4BBB-9985-35CC9E5ED2F6}"/>
              </a:ext>
            </a:extLst>
          </p:cNvPr>
          <p:cNvCxnSpPr/>
          <p:nvPr/>
        </p:nvCxnSpPr>
        <p:spPr>
          <a:xfrm>
            <a:off x="8878754" y="2401173"/>
            <a:ext cx="0" cy="3064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98BBB9-99F8-4C6D-8A37-2D617C0B35B8}"/>
              </a:ext>
            </a:extLst>
          </p:cNvPr>
          <p:cNvCxnSpPr/>
          <p:nvPr/>
        </p:nvCxnSpPr>
        <p:spPr>
          <a:xfrm>
            <a:off x="9967950" y="2344169"/>
            <a:ext cx="0" cy="3064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16CFE7-3207-4F18-9176-C9D25995CEA7}"/>
                  </a:ext>
                </a:extLst>
              </p:cNvPr>
              <p:cNvSpPr txBox="1"/>
              <p:nvPr/>
            </p:nvSpPr>
            <p:spPr>
              <a:xfrm>
                <a:off x="8711464" y="551691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16CFE7-3207-4F18-9176-C9D25995C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464" y="5516913"/>
                <a:ext cx="33457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B3106B-B8E8-410A-9675-BC08C6B674AB}"/>
                  </a:ext>
                </a:extLst>
              </p:cNvPr>
              <p:cNvSpPr txBox="1"/>
              <p:nvPr/>
            </p:nvSpPr>
            <p:spPr>
              <a:xfrm>
                <a:off x="9793094" y="5484298"/>
                <a:ext cx="3497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B3106B-B8E8-410A-9675-BC08C6B67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3094" y="5484298"/>
                <a:ext cx="3497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035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205D2-9CF0-4B8D-9CF8-FFEA5DF12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Single Parameter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EDC60-61F6-4F1C-9E61-3872951E86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Previous example: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Uniform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𝑏𝑡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Figure to right: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=0.2,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Covariance is low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b="0" dirty="0"/>
                  <a:t>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br>
                  <a:rPr lang="en-US" b="0" dirty="0"/>
                </a:br>
                <a:r>
                  <a:rPr lang="en-US" b="0" dirty="0"/>
                  <a:t>Low variance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Covariance is also low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b="0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≈∞</m:t>
                    </m:r>
                  </m:oMath>
                </a14:m>
                <a:br>
                  <a:rPr lang="en-US" b="0" dirty="0"/>
                </a:br>
                <a:r>
                  <a:rPr lang="en-US" b="0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b="0" dirty="0"/>
                  <a:t> with low variance</a:t>
                </a:r>
              </a:p>
              <a:p>
                <a:pPr lvl="1"/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EDC60-61F6-4F1C-9E61-3872951E86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AA376-6E5B-4575-9D8F-2FAAAEAA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4934ED-F457-47B2-B000-800265C8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054" y="2147253"/>
            <a:ext cx="3725005" cy="329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166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2BD0C-F190-434E-A772-901BE147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Sense Stationary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FEB9CA-793E-4D2B-9C64-09D4F9077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random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wide-sense stationary (WSS) </a:t>
                </a:r>
                <a:r>
                  <a:rPr lang="en-US" dirty="0"/>
                  <a:t>if: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:  Mean does not change with time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Correlation depends only on difference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Similar definition for discrete-time random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Many processes in communication can be modeled well as WSS:</a:t>
                </a:r>
              </a:p>
              <a:p>
                <a:pPr lvl="1"/>
                <a:r>
                  <a:rPr lang="en-US" dirty="0"/>
                  <a:t>Particular time does not change the statistics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FEB9CA-793E-4D2B-9C64-09D4F9077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80736-8FEF-43FF-99D9-42B0268CE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02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PSD:  Filtering 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earlier definition of PSD.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 power signal</a:t>
                </a:r>
              </a:p>
              <a:p>
                <a:r>
                  <a:rPr lang="en-US" dirty="0"/>
                  <a:t>Select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measure PSD</a:t>
                </a:r>
              </a:p>
              <a:p>
                <a:r>
                  <a:rPr lang="en-US" dirty="0"/>
                  <a:t>Filter with narrowband filter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Measure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PSD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defined as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  <a:blipFill>
                <a:blip r:embed="rId3"/>
                <a:stretch>
                  <a:fillRect l="-205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26117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cxnSpLocks/>
            <a:endCxn id="5" idx="1"/>
          </p:cNvCxnSpPr>
          <p:nvPr/>
        </p:nvCxnSpPr>
        <p:spPr>
          <a:xfrm>
            <a:off x="5706208" y="304279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Narrowband filter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blipFill>
                <a:blip r:embed="rId4"/>
                <a:stretch>
                  <a:fillRect l="-221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6888774" y="2645141"/>
            <a:ext cx="852853" cy="754813"/>
            <a:chOff x="7130562" y="1943101"/>
            <a:chExt cx="852853" cy="754813"/>
          </a:xfrm>
        </p:grpSpPr>
        <p:cxnSp>
          <p:nvCxnSpPr>
            <p:cNvPr id="15" name="Straight Connector 14"/>
            <p:cNvCxnSpPr>
              <a:cxnSpLocks/>
            </p:cNvCxnSpPr>
            <p:nvPr/>
          </p:nvCxnSpPr>
          <p:spPr>
            <a:xfrm flipV="1">
              <a:off x="7367955" y="1943102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>
              <a:off x="7367955" y="1943101"/>
              <a:ext cx="298937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cxnSpLocks/>
            </p:cNvCxnSpPr>
            <p:nvPr/>
          </p:nvCxnSpPr>
          <p:spPr>
            <a:xfrm flipV="1">
              <a:off x="7666892" y="1943101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666892" y="2697913"/>
              <a:ext cx="31652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7130562" y="2697913"/>
              <a:ext cx="23739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7411916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7134959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V="1">
            <a:off x="7126167" y="2300207"/>
            <a:ext cx="294175" cy="40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7833947" y="3022547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867996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787179" y="3571648"/>
            <a:ext cx="142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meter</a:t>
            </a:r>
          </a:p>
        </p:txBody>
      </p:sp>
      <p:cxnSp>
        <p:nvCxnSpPr>
          <p:cNvPr id="53" name="Straight Arrow Connector 52"/>
          <p:cNvCxnSpPr>
            <a:cxnSpLocks/>
          </p:cNvCxnSpPr>
          <p:nvPr/>
        </p:nvCxnSpPr>
        <p:spPr>
          <a:xfrm>
            <a:off x="9975826" y="300313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0092837" y="2523243"/>
                <a:ext cx="151310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𝛥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837" y="2523243"/>
                <a:ext cx="1513107" cy="391261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972255" y="2556086"/>
                <a:ext cx="660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255" y="2556086"/>
                <a:ext cx="660758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830376" y="2545172"/>
                <a:ext cx="657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376" y="2545172"/>
                <a:ext cx="65735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61180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 for WSS Processes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PSD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defined as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WSS.  Then: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limit exists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Fourier transform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WSS signals:</a:t>
                </a:r>
              </a:p>
              <a:p>
                <a:pPr lvl="1"/>
                <a:r>
                  <a:rPr lang="en-US" dirty="0"/>
                  <a:t>Can compute PSD from auto-correlation</a:t>
                </a:r>
              </a:p>
              <a:p>
                <a:pPr lvl="1"/>
                <a:r>
                  <a:rPr lang="en-US" dirty="0"/>
                  <a:t>Relates time-domain correlation to PSD</a:t>
                </a:r>
              </a:p>
              <a:p>
                <a:pPr lvl="1"/>
                <a:r>
                  <a:rPr lang="en-US" dirty="0"/>
                  <a:t>Faster varying signals have PSD at higher frequencies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  <a:blipFill>
                <a:blip r:embed="rId3"/>
                <a:stretch>
                  <a:fillRect l="-2057" t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26117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cxnSpLocks/>
            <a:endCxn id="5" idx="1"/>
          </p:cNvCxnSpPr>
          <p:nvPr/>
        </p:nvCxnSpPr>
        <p:spPr>
          <a:xfrm>
            <a:off x="5706208" y="304279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Narrowband filter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blipFill>
                <a:blip r:embed="rId4"/>
                <a:stretch>
                  <a:fillRect l="-221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6888774" y="2645141"/>
            <a:ext cx="852853" cy="754813"/>
            <a:chOff x="7130562" y="1943101"/>
            <a:chExt cx="852853" cy="754813"/>
          </a:xfrm>
        </p:grpSpPr>
        <p:cxnSp>
          <p:nvCxnSpPr>
            <p:cNvPr id="15" name="Straight Connector 14"/>
            <p:cNvCxnSpPr>
              <a:cxnSpLocks/>
            </p:cNvCxnSpPr>
            <p:nvPr/>
          </p:nvCxnSpPr>
          <p:spPr>
            <a:xfrm flipV="1">
              <a:off x="7367955" y="1943102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>
              <a:off x="7367955" y="1943101"/>
              <a:ext cx="298937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cxnSpLocks/>
            </p:cNvCxnSpPr>
            <p:nvPr/>
          </p:nvCxnSpPr>
          <p:spPr>
            <a:xfrm flipV="1">
              <a:off x="7666892" y="1943101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666892" y="2697913"/>
              <a:ext cx="31652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7130562" y="2697913"/>
              <a:ext cx="23739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7411916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7134959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V="1">
            <a:off x="7126167" y="2300207"/>
            <a:ext cx="294175" cy="40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7833947" y="3022547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867996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787179" y="3571648"/>
            <a:ext cx="142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meter</a:t>
            </a:r>
          </a:p>
        </p:txBody>
      </p:sp>
      <p:cxnSp>
        <p:nvCxnSpPr>
          <p:cNvPr id="53" name="Straight Arrow Connector 52"/>
          <p:cNvCxnSpPr>
            <a:cxnSpLocks/>
          </p:cNvCxnSpPr>
          <p:nvPr/>
        </p:nvCxnSpPr>
        <p:spPr>
          <a:xfrm>
            <a:off x="9975826" y="300313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0092837" y="2523243"/>
                <a:ext cx="151310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𝛥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837" y="2523243"/>
                <a:ext cx="1513107" cy="391261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972255" y="2556086"/>
                <a:ext cx="660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255" y="2556086"/>
                <a:ext cx="660758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830376" y="2545172"/>
                <a:ext cx="657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376" y="2545172"/>
                <a:ext cx="65735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08364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08D16-A3A7-4876-A7EA-53BA9B98D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Random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6CC6D9-6D38-4BE3-A289-99D91F6241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Definition:  A random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Gaussian random process </a:t>
                </a:r>
                <a:r>
                  <a:rPr lang="en-US" dirty="0"/>
                  <a:t>if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is a Gaussian random vector for every finite set of 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Can be complex or real Gaussian</a:t>
                </a:r>
              </a:p>
              <a:p>
                <a:pPr lvl="1"/>
                <a:r>
                  <a:rPr lang="en-US" dirty="0"/>
                  <a:t>Can be discrete-time or continuous-time</a:t>
                </a:r>
              </a:p>
              <a:p>
                <a:r>
                  <a:rPr lang="en-US" dirty="0"/>
                  <a:t>All probabilities can be determined from the second order statistics:</a:t>
                </a:r>
              </a:p>
              <a:p>
                <a:pPr lvl="1"/>
                <a:r>
                  <a:rPr lang="en-US" b="0" dirty="0"/>
                  <a:t>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and autocorrelation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6CC6D9-6D38-4BE3-A289-99D91F6241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B6237-ECCF-442C-B166-FFA9F657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258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CB86-EC3E-40F4-A185-A16802F8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Models for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B2103-E45E-4F6A-975F-3D9866C26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 communications, we model noise as 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random process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Captures “uncertainty” in the value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This lecture: 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Review basics of probability and random processes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Describe mathematical model for noise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CC749-1E1C-4A4D-A5C5-BE74BB6A4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B4471-9D10-41BE-8B75-6B4C9BAEA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486" y="1920888"/>
            <a:ext cx="4316753" cy="376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667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C4F82-5F85-47D0-BB10-71A91E6C1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483B8F-3C5C-4679-8CA7-F4089BCD0D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real-valued WSS Gaussian random process with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                              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b="0" dirty="0"/>
                  <a:t>?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 err="1"/>
                  <a:t>Guassian</a:t>
                </a:r>
                <a:r>
                  <a:rPr lang="en-US" dirty="0"/>
                  <a:t> random process,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Gaussian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483B8F-3C5C-4679-8CA7-F4089BCD0D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78D6C-D5BC-42A8-A85F-3D8F613EF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0354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09752-45B7-4AA8-B733-1E1965A8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Gaussian Noise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FA8AA3-93C2-4D96-8C7E-93AB3EB6B4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Definition</a:t>
                </a:r>
                <a:r>
                  <a:rPr lang="en-US" dirty="0"/>
                  <a:t>:  A real-valued WSS random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white</a:t>
                </a:r>
                <a:r>
                  <a:rPr lang="en-US" dirty="0"/>
                  <a:t> if: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implies PSD is flat: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Constant power across all frequencies</a:t>
                </a:r>
              </a:p>
              <a:p>
                <a:pPr lvl="1"/>
                <a:r>
                  <a:rPr lang="en-US" dirty="0"/>
                  <a:t>Infinite energy</a:t>
                </a:r>
              </a:p>
              <a:p>
                <a:pPr lvl="1"/>
                <a:r>
                  <a:rPr lang="en-US" dirty="0"/>
                  <a:t>Note the factor of 2</a:t>
                </a:r>
              </a:p>
              <a:p>
                <a:r>
                  <a:rPr lang="en-US" dirty="0"/>
                  <a:t>Complex white process: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Discrete-time complex white WSS: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FA8AA3-93C2-4D96-8C7E-93AB3EB6B4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390D9-9542-442B-B637-DFD738A1E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5188E9-36F3-420F-81E5-A115EBF14AD7}"/>
              </a:ext>
            </a:extLst>
          </p:cNvPr>
          <p:cNvCxnSpPr/>
          <p:nvPr/>
        </p:nvCxnSpPr>
        <p:spPr>
          <a:xfrm flipV="1">
            <a:off x="9171920" y="1982363"/>
            <a:ext cx="0" cy="131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0C934-663F-49FF-A7B8-8FB899F651C4}"/>
              </a:ext>
            </a:extLst>
          </p:cNvPr>
          <p:cNvCxnSpPr/>
          <p:nvPr/>
        </p:nvCxnSpPr>
        <p:spPr>
          <a:xfrm>
            <a:off x="7859651" y="3036367"/>
            <a:ext cx="3106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6DE724-26EE-4B2E-B1A8-CE2AEE9976DF}"/>
                  </a:ext>
                </a:extLst>
              </p:cNvPr>
              <p:cNvSpPr txBox="1"/>
              <p:nvPr/>
            </p:nvSpPr>
            <p:spPr>
              <a:xfrm>
                <a:off x="10970213" y="2851701"/>
                <a:ext cx="370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6DE724-26EE-4B2E-B1A8-CE2AEE997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213" y="2851701"/>
                <a:ext cx="37093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DCF72F-698A-4BF8-8F85-70A25F7ECBBD}"/>
              </a:ext>
            </a:extLst>
          </p:cNvPr>
          <p:cNvCxnSpPr>
            <a:cxnSpLocks/>
          </p:cNvCxnSpPr>
          <p:nvPr/>
        </p:nvCxnSpPr>
        <p:spPr>
          <a:xfrm>
            <a:off x="8142719" y="2373252"/>
            <a:ext cx="2408153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3EADF3-FC0E-4951-92BC-3ACF56DE09D7}"/>
                  </a:ext>
                </a:extLst>
              </p:cNvPr>
              <p:cNvSpPr txBox="1"/>
              <p:nvPr/>
            </p:nvSpPr>
            <p:spPr>
              <a:xfrm>
                <a:off x="8758569" y="1520698"/>
                <a:ext cx="826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3EADF3-FC0E-4951-92BC-3ACF56DE0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569" y="1520698"/>
                <a:ext cx="826701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3F07B5-C227-40F2-AD59-384469554C45}"/>
                  </a:ext>
                </a:extLst>
              </p:cNvPr>
              <p:cNvSpPr txBox="1"/>
              <p:nvPr/>
            </p:nvSpPr>
            <p:spPr>
              <a:xfrm>
                <a:off x="10550872" y="2057959"/>
                <a:ext cx="494046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3F07B5-C227-40F2-AD59-384469554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872" y="2057959"/>
                <a:ext cx="494046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8C6EF0-F099-4CDA-8C67-B0DD9A9F800E}"/>
              </a:ext>
            </a:extLst>
          </p:cNvPr>
          <p:cNvCxnSpPr/>
          <p:nvPr/>
        </p:nvCxnSpPr>
        <p:spPr>
          <a:xfrm flipV="1">
            <a:off x="9105981" y="4296482"/>
            <a:ext cx="0" cy="131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71E53C-B3AE-4A5A-A8F2-B7F3911A1B51}"/>
              </a:ext>
            </a:extLst>
          </p:cNvPr>
          <p:cNvCxnSpPr/>
          <p:nvPr/>
        </p:nvCxnSpPr>
        <p:spPr>
          <a:xfrm>
            <a:off x="7793712" y="5350486"/>
            <a:ext cx="3106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8A3F88-0BFB-45ED-B115-C7579FCA2600}"/>
                  </a:ext>
                </a:extLst>
              </p:cNvPr>
              <p:cNvSpPr txBox="1"/>
              <p:nvPr/>
            </p:nvSpPr>
            <p:spPr>
              <a:xfrm>
                <a:off x="10904274" y="5165820"/>
                <a:ext cx="370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8A3F88-0BFB-45ED-B115-C7579FCA2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4274" y="5165820"/>
                <a:ext cx="370934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0CEA77-492E-4652-8408-122387505261}"/>
              </a:ext>
            </a:extLst>
          </p:cNvPr>
          <p:cNvCxnSpPr>
            <a:cxnSpLocks/>
          </p:cNvCxnSpPr>
          <p:nvPr/>
        </p:nvCxnSpPr>
        <p:spPr>
          <a:xfrm>
            <a:off x="8076780" y="4687371"/>
            <a:ext cx="2408153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A79C18-D1FC-4373-9C2A-E6596B7526A6}"/>
                  </a:ext>
                </a:extLst>
              </p:cNvPr>
              <p:cNvSpPr txBox="1"/>
              <p:nvPr/>
            </p:nvSpPr>
            <p:spPr>
              <a:xfrm>
                <a:off x="8692630" y="3834817"/>
                <a:ext cx="826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A79C18-D1FC-4373-9C2A-E6596B752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630" y="3834817"/>
                <a:ext cx="826701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605CC77-9272-4D95-B0B6-3356999911A6}"/>
                  </a:ext>
                </a:extLst>
              </p:cNvPr>
              <p:cNvSpPr txBox="1"/>
              <p:nvPr/>
            </p:nvSpPr>
            <p:spPr>
              <a:xfrm>
                <a:off x="10484933" y="4372078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605CC77-9272-4D95-B0B6-335699991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933" y="4372078"/>
                <a:ext cx="4940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6602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A4BA5-F7BF-4C69-B1F0-07977ED0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Filtered Gaussian Processes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11CEFC-E3AC-4AB4-A1C0-47DB9AAD9C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Theorem:  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WSS Gaussian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WSS Gaussian</a:t>
                </a:r>
              </a:p>
              <a:p>
                <a:r>
                  <a:rPr lang="en-US" dirty="0"/>
                  <a:t>Notes:</a:t>
                </a:r>
              </a:p>
              <a:p>
                <a:pPr lvl="1"/>
                <a:r>
                  <a:rPr lang="en-US" dirty="0"/>
                  <a:t>Applies to real and complex-valued processes, discrete and continuous-time</a:t>
                </a:r>
              </a:p>
              <a:p>
                <a:r>
                  <a:rPr lang="en-US" dirty="0"/>
                  <a:t>PSD and autocorrelation</a:t>
                </a:r>
              </a:p>
              <a:p>
                <a:pPr lvl="1"/>
                <a:r>
                  <a:rPr lang="en-US" dirty="0"/>
                  <a:t>PSD given by: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Autocorrelation: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Any WSS Gaussian process can be obtained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white.</a:t>
                </a:r>
              </a:p>
              <a:p>
                <a:pPr lvl="1"/>
                <a:r>
                  <a:rPr lang="en-US" dirty="0"/>
                  <a:t>Why?  Find a stable, causal filter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to be white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11CEFC-E3AC-4AB4-A1C0-47DB9AAD9C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D9776-8E36-44DE-A7EC-3F1C06B4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995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87E7E-3DD5-4C57-9341-339FF2B9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First Order Filter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648155-203A-4809-9F8C-D4A4FB8407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a real-valued, sample rate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dirty="0"/>
                  <a:t> MHz with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0" dirty="0"/>
                  <a:t> is </a:t>
                </a:r>
                <a:r>
                  <a:rPr lang="en-US" dirty="0"/>
                  <a:t>white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b="0" dirty="0"/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are uncorrelated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Hence </a:t>
                </a: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𝐸𝑤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𝑏𝑤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Similarly,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Overall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648155-203A-4809-9F8C-D4A4FB8407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DE4D-57C8-4D31-8DE5-EAFEF736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25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87E7E-3DD5-4C57-9341-339FF2B9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First Order Filter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648155-203A-4809-9F8C-D4A4FB8407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a real-valued, sample rate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dirty="0"/>
                  <a:t> MHz with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0" dirty="0"/>
                  <a:t> is </a:t>
                </a:r>
                <a:r>
                  <a:rPr lang="en-US" dirty="0"/>
                  <a:t>white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b="0" dirty="0"/>
              </a:p>
              <a:p>
                <a:r>
                  <a:rPr lang="en-US" dirty="0"/>
                  <a:t>Autocorrelation can also be computed via FT: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Hence: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Take inverse DTFT (use table):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648155-203A-4809-9F8C-D4A4FB8407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DE4D-57C8-4D31-8DE5-EAFEF736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6253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90B4D-8441-40E6-BD59-50CD2876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 First Order Filter Simulation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00B230-E247-4D01-81A4-7963B869A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a real-valued, sample rate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dirty="0"/>
                  <a:t> Hz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white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Four realizations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=0.99,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00B230-E247-4D01-81A4-7963B869A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3020C-0986-4C1F-AAB0-B6E436C0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B4078-6128-442A-9134-FB34759B1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3042060"/>
            <a:ext cx="4217588" cy="2967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05FC0D-3DE0-499F-894F-DD351BBB8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040" y="2995852"/>
            <a:ext cx="22574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199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What is noise?</a:t>
            </a:r>
          </a:p>
          <a:p>
            <a:r>
              <a:rPr lang="en-US" dirty="0"/>
              <a:t>Random variables</a:t>
            </a:r>
          </a:p>
          <a:p>
            <a:r>
              <a:rPr lang="en-US" dirty="0"/>
              <a:t>Simulating random variables</a:t>
            </a:r>
          </a:p>
          <a:p>
            <a:r>
              <a:rPr lang="en-US" dirty="0"/>
              <a:t>Gaussian and complex Gaussian random variables</a:t>
            </a:r>
          </a:p>
          <a:p>
            <a:r>
              <a:rPr lang="en-US" dirty="0"/>
              <a:t>Random vectors</a:t>
            </a:r>
          </a:p>
          <a:p>
            <a:r>
              <a:rPr lang="en-US" dirty="0"/>
              <a:t>Random processes</a:t>
            </a:r>
          </a:p>
          <a:p>
            <a:r>
              <a:rPr lang="en-US" dirty="0"/>
              <a:t>AWGN models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282544" y="4174450"/>
            <a:ext cx="978408" cy="48463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706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F136C-0955-450D-8A93-930855529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Noise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EE9CDE-36F5-49E5-8553-7B13EB73C0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3363686"/>
                <a:ext cx="10058400" cy="2505410"/>
              </a:xfrm>
            </p:spPr>
            <p:txBody>
              <a:bodyPr/>
              <a:lstStyle/>
              <a:p>
                <a:r>
                  <a:rPr lang="en-US" dirty="0"/>
                  <a:t>We first look at modeling thermal noise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Thermal noise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Due to random fluctuations of electrons in the receiver</a:t>
                </a:r>
              </a:p>
              <a:p>
                <a:pPr lvl="1"/>
                <a:r>
                  <a:rPr lang="en-US" dirty="0"/>
                  <a:t>Called “thermal” since the level of the fluctuations increases with temperature</a:t>
                </a:r>
              </a:p>
              <a:p>
                <a:r>
                  <a:rPr lang="en-US" dirty="0"/>
                  <a:t>Common Additive White Gaussian Noise (AWGN) model: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real Gaussian WSS noise with PSD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EE9CDE-36F5-49E5-8553-7B13EB73C0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3363686"/>
                <a:ext cx="10058400" cy="2505410"/>
              </a:xfrm>
              <a:blipFill>
                <a:blip r:embed="rId2"/>
                <a:stretch>
                  <a:fillRect l="-1455" t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024DD-B895-48FE-B9C6-18F46F09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BB3C46-1E7A-426A-8C10-CB20A566FD88}"/>
              </a:ext>
            </a:extLst>
          </p:cNvPr>
          <p:cNvSpPr/>
          <p:nvPr/>
        </p:nvSpPr>
        <p:spPr>
          <a:xfrm>
            <a:off x="4045403" y="1755025"/>
            <a:ext cx="773723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42A03-D41E-4928-834F-8C17C0978F70}"/>
              </a:ext>
            </a:extLst>
          </p:cNvPr>
          <p:cNvSpPr txBox="1"/>
          <p:nvPr/>
        </p:nvSpPr>
        <p:spPr>
          <a:xfrm>
            <a:off x="3570993" y="2373164"/>
            <a:ext cx="150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Upconversion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55B1D1-7F1D-4C46-BBB1-22D2963A5F66}"/>
              </a:ext>
            </a:extLst>
          </p:cNvPr>
          <p:cNvSpPr/>
          <p:nvPr/>
        </p:nvSpPr>
        <p:spPr>
          <a:xfrm>
            <a:off x="6138982" y="1749702"/>
            <a:ext cx="773723" cy="580292"/>
          </a:xfrm>
          <a:prstGeom prst="rect">
            <a:avLst/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ED6B8-6A8B-4E13-888F-6FFD5D36F9C1}"/>
              </a:ext>
            </a:extLst>
          </p:cNvPr>
          <p:cNvSpPr txBox="1"/>
          <p:nvPr/>
        </p:nvSpPr>
        <p:spPr>
          <a:xfrm>
            <a:off x="5820112" y="236804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Channel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9435E-D986-4BF6-A3E0-5F2ED4065049}"/>
              </a:ext>
            </a:extLst>
          </p:cNvPr>
          <p:cNvSpPr/>
          <p:nvPr/>
        </p:nvSpPr>
        <p:spPr>
          <a:xfrm>
            <a:off x="8959934" y="1739026"/>
            <a:ext cx="773723" cy="5802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6DFB8-4602-474B-B397-50D38CDB6CDF}"/>
              </a:ext>
            </a:extLst>
          </p:cNvPr>
          <p:cNvSpPr txBox="1"/>
          <p:nvPr/>
        </p:nvSpPr>
        <p:spPr>
          <a:xfrm>
            <a:off x="8268093" y="2409590"/>
            <a:ext cx="2157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Down-</a:t>
            </a:r>
            <a:br>
              <a:rPr lang="en-US" dirty="0"/>
            </a:br>
            <a:r>
              <a:rPr lang="en-US" dirty="0"/>
              <a:t>conversion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0CDC97-DA13-4BBE-B2CA-547317759FF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292585" y="2039848"/>
            <a:ext cx="752818" cy="5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081E25-83FC-4B55-ABB8-FE63FBC41D8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819126" y="2039848"/>
            <a:ext cx="1319856" cy="5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01E0A0-335F-4209-8450-814A3DBB3113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6912705" y="2029172"/>
            <a:ext cx="2047229" cy="10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6F69EE-F1B2-4E66-B35F-B8661C04AEB7}"/>
              </a:ext>
            </a:extLst>
          </p:cNvPr>
          <p:cNvCxnSpPr>
            <a:cxnSpLocks/>
          </p:cNvCxnSpPr>
          <p:nvPr/>
        </p:nvCxnSpPr>
        <p:spPr>
          <a:xfrm>
            <a:off x="9774562" y="2004323"/>
            <a:ext cx="595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9AFB01-BEE1-4922-84EC-69FF0C988993}"/>
                  </a:ext>
                </a:extLst>
              </p:cNvPr>
              <p:cNvSpPr txBox="1"/>
              <p:nvPr/>
            </p:nvSpPr>
            <p:spPr>
              <a:xfrm>
                <a:off x="2650049" y="1855182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9AFB01-BEE1-4922-84EC-69FF0C988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049" y="1855182"/>
                <a:ext cx="66582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0ACDB3-63DC-465F-9B55-49F5A465FAC7}"/>
                  </a:ext>
                </a:extLst>
              </p:cNvPr>
              <p:cNvSpPr txBox="1"/>
              <p:nvPr/>
            </p:nvSpPr>
            <p:spPr>
              <a:xfrm>
                <a:off x="5196738" y="2071976"/>
                <a:ext cx="777392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0ACDB3-63DC-465F-9B55-49F5A465F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738" y="2071976"/>
                <a:ext cx="777392" cy="390748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403DFFF-95E6-4A56-BC91-D9433114EEEA}"/>
                  </a:ext>
                </a:extLst>
              </p:cNvPr>
              <p:cNvSpPr txBox="1"/>
              <p:nvPr/>
            </p:nvSpPr>
            <p:spPr>
              <a:xfrm>
                <a:off x="8006760" y="2050274"/>
                <a:ext cx="753924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403DFFF-95E6-4A56-BC91-D9433114E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760" y="2050274"/>
                <a:ext cx="753924" cy="390748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EB96FB-8428-4ECA-B1CB-B432B0E5CE29}"/>
                  </a:ext>
                </a:extLst>
              </p:cNvPr>
              <p:cNvSpPr txBox="1"/>
              <p:nvPr/>
            </p:nvSpPr>
            <p:spPr>
              <a:xfrm>
                <a:off x="10354806" y="1837625"/>
                <a:ext cx="660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EB96FB-8428-4ECA-B1CB-B432B0E5C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806" y="1837625"/>
                <a:ext cx="66075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3659E57C-5085-4BF6-9B9D-2D1E3FD7DF96}"/>
              </a:ext>
            </a:extLst>
          </p:cNvPr>
          <p:cNvSpPr/>
          <p:nvPr/>
        </p:nvSpPr>
        <p:spPr>
          <a:xfrm>
            <a:off x="7767879" y="1981651"/>
            <a:ext cx="143692" cy="14178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E9693F4-4145-41FC-A67F-6C20EEEFA016}"/>
              </a:ext>
            </a:extLst>
          </p:cNvPr>
          <p:cNvCxnSpPr>
            <a:cxnSpLocks/>
          </p:cNvCxnSpPr>
          <p:nvPr/>
        </p:nvCxnSpPr>
        <p:spPr>
          <a:xfrm>
            <a:off x="7839725" y="1247495"/>
            <a:ext cx="9593" cy="734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1472057-0543-4BF3-A920-6F28C62C88B6}"/>
                  </a:ext>
                </a:extLst>
              </p:cNvPr>
              <p:cNvSpPr txBox="1"/>
              <p:nvPr/>
            </p:nvSpPr>
            <p:spPr>
              <a:xfrm>
                <a:off x="7534609" y="806710"/>
                <a:ext cx="799578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1472057-0543-4BF3-A920-6F28C62C8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609" y="806710"/>
                <a:ext cx="799578" cy="390748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21EB3BD8-709C-4B7B-B7AE-2DC7668F26A1}"/>
              </a:ext>
            </a:extLst>
          </p:cNvPr>
          <p:cNvSpPr txBox="1"/>
          <p:nvPr/>
        </p:nvSpPr>
        <p:spPr>
          <a:xfrm>
            <a:off x="6802530" y="541770"/>
            <a:ext cx="215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AWGN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D1BE19-329E-4948-BDBC-2A12088D29D5}"/>
                  </a:ext>
                </a:extLst>
              </p:cNvPr>
              <p:cNvSpPr txBox="1"/>
              <p:nvPr/>
            </p:nvSpPr>
            <p:spPr>
              <a:xfrm>
                <a:off x="6949582" y="2054034"/>
                <a:ext cx="715004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D1BE19-329E-4948-BDBC-2A12088D2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582" y="2054034"/>
                <a:ext cx="715004" cy="390748"/>
              </a:xfrm>
              <a:prstGeom prst="rect">
                <a:avLst/>
              </a:prstGeom>
              <a:blipFill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6840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D6740-563B-4E07-8992-35B528E61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Up- and </a:t>
            </a:r>
            <a:r>
              <a:rPr lang="en-US" dirty="0" err="1"/>
              <a:t>DownConversion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DDCFA-E097-414B-9CCC-512572338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8817429" cy="1373738"/>
          </a:xfrm>
        </p:spPr>
        <p:txBody>
          <a:bodyPr/>
          <a:lstStyle/>
          <a:p>
            <a:r>
              <a:rPr lang="en-US" dirty="0"/>
              <a:t>For noise modeling, it is convenient to use a different scaling convention</a:t>
            </a:r>
          </a:p>
          <a:p>
            <a:r>
              <a:rPr lang="en-US" dirty="0"/>
              <a:t>Modified scaling will keep powers in passband and baseband equal</a:t>
            </a:r>
          </a:p>
          <a:p>
            <a:r>
              <a:rPr lang="en-US" dirty="0"/>
              <a:t>Note: </a:t>
            </a:r>
            <a:r>
              <a:rPr lang="en-US" dirty="0" err="1"/>
              <a:t>Proakis</a:t>
            </a:r>
            <a:r>
              <a:rPr lang="en-US" dirty="0"/>
              <a:t> uses original scaling and has a factor of 2 in the conversion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74EFD-0E76-4D50-9939-1138881A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A7DEF3C-52F4-4AD4-8CB8-2579BB9365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7673949"/>
                  </p:ext>
                </p:extLst>
              </p:nvPr>
            </p:nvGraphicFramePr>
            <p:xfrm>
              <a:off x="1289122" y="3175482"/>
              <a:ext cx="9369699" cy="25173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23233">
                      <a:extLst>
                        <a:ext uri="{9D8B030D-6E8A-4147-A177-3AD203B41FA5}">
                          <a16:colId xmlns:a16="http://schemas.microsoft.com/office/drawing/2014/main" val="801669451"/>
                        </a:ext>
                      </a:extLst>
                    </a:gridCol>
                    <a:gridCol w="3123233">
                      <a:extLst>
                        <a:ext uri="{9D8B030D-6E8A-4147-A177-3AD203B41FA5}">
                          <a16:colId xmlns:a16="http://schemas.microsoft.com/office/drawing/2014/main" val="486388929"/>
                        </a:ext>
                      </a:extLst>
                    </a:gridCol>
                    <a:gridCol w="3123233">
                      <a:extLst>
                        <a:ext uri="{9D8B030D-6E8A-4147-A177-3AD203B41FA5}">
                          <a16:colId xmlns:a16="http://schemas.microsoft.com/office/drawing/2014/main" val="864271705"/>
                        </a:ext>
                      </a:extLst>
                    </a:gridCol>
                  </a:tblGrid>
                  <a:tr h="78531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Earlier scaling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Current scaling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5208477"/>
                      </a:ext>
                    </a:extLst>
                  </a:tr>
                  <a:tr h="785317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Upconversion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52907"/>
                      </a:ext>
                    </a:extLst>
                  </a:tr>
                  <a:tr h="785317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Downconversion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oMath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𝐿𝑃𝐹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oMath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𝐿𝑃𝐹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437933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A7DEF3C-52F4-4AD4-8CB8-2579BB9365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7673949"/>
                  </p:ext>
                </p:extLst>
              </p:nvPr>
            </p:nvGraphicFramePr>
            <p:xfrm>
              <a:off x="1289122" y="3175482"/>
              <a:ext cx="9369699" cy="25173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23233">
                      <a:extLst>
                        <a:ext uri="{9D8B030D-6E8A-4147-A177-3AD203B41FA5}">
                          <a16:colId xmlns:a16="http://schemas.microsoft.com/office/drawing/2014/main" val="801669451"/>
                        </a:ext>
                      </a:extLst>
                    </a:gridCol>
                    <a:gridCol w="3123233">
                      <a:extLst>
                        <a:ext uri="{9D8B030D-6E8A-4147-A177-3AD203B41FA5}">
                          <a16:colId xmlns:a16="http://schemas.microsoft.com/office/drawing/2014/main" val="486388929"/>
                        </a:ext>
                      </a:extLst>
                    </a:gridCol>
                    <a:gridCol w="3123233">
                      <a:extLst>
                        <a:ext uri="{9D8B030D-6E8A-4147-A177-3AD203B41FA5}">
                          <a16:colId xmlns:a16="http://schemas.microsoft.com/office/drawing/2014/main" val="864271705"/>
                        </a:ext>
                      </a:extLst>
                    </a:gridCol>
                  </a:tblGrid>
                  <a:tr h="78531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Earlier scaling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Current scaling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5208477"/>
                      </a:ext>
                    </a:extLst>
                  </a:tr>
                  <a:tr h="785317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Upconversion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91" t="-103876" r="-100977" b="-122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3876" r="-780" b="-122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52907"/>
                      </a:ext>
                    </a:extLst>
                  </a:tr>
                  <a:tr h="946722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Downconversion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91" t="-168590" r="-100977" b="-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68590" r="-780" b="-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43793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449763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BA5F-0BDD-45F6-9FF6-94CF9A8EC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Downconverting</a:t>
            </a:r>
            <a:r>
              <a:rPr lang="en-US" dirty="0"/>
              <a:t> Noise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DB24A-1D2C-44D6-93FB-1B91255B1C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is real-valued WSS noise with PSD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Consider </a:t>
                </a:r>
                <a:r>
                  <a:rPr lang="en-US" dirty="0" err="1"/>
                  <a:t>downconversion</a:t>
                </a:r>
                <a:r>
                  <a:rPr lang="en-US" dirty="0"/>
                  <a:t> (with modified scaling factor):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b="0" dirty="0"/>
                  <a:t>:  PSD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𝐿𝑃𝐹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Why?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complex white WSS with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𝐿𝑃𝐹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𝐿𝑃𝐹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DB24A-1D2C-44D6-93FB-1B91255B1C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5EB36-DAF1-4B85-959C-AE3D3FA9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49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What is noise?</a:t>
            </a:r>
          </a:p>
          <a:p>
            <a:r>
              <a:rPr lang="en-US" dirty="0"/>
              <a:t>Random variables</a:t>
            </a:r>
          </a:p>
          <a:p>
            <a:r>
              <a:rPr lang="en-US" dirty="0"/>
              <a:t>Simulating random variables</a:t>
            </a:r>
          </a:p>
          <a:p>
            <a:r>
              <a:rPr lang="en-US" dirty="0"/>
              <a:t>Gaussian and complex Gaussian random variables</a:t>
            </a:r>
          </a:p>
          <a:p>
            <a:r>
              <a:rPr lang="en-US" dirty="0"/>
              <a:t>Random vectors</a:t>
            </a:r>
          </a:p>
          <a:p>
            <a:r>
              <a:rPr lang="en-US" dirty="0"/>
              <a:t>Random processes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02138" y="1918059"/>
            <a:ext cx="978408" cy="48463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594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F136C-0955-450D-8A93-930855529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Equivalent Channel with Noise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EE9CDE-36F5-49E5-8553-7B13EB73C0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26511" y="1788412"/>
                <a:ext cx="4427575" cy="4080684"/>
              </a:xfrm>
            </p:spPr>
            <p:txBody>
              <a:bodyPr/>
              <a:lstStyle/>
              <a:p>
                <a:r>
                  <a:rPr lang="en-US" dirty="0"/>
                  <a:t>Passband model: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additive noise in passband</a:t>
                </a:r>
              </a:p>
              <a:p>
                <a:pPr lvl="1"/>
                <a:r>
                  <a:rPr lang="en-US" dirty="0"/>
                  <a:t>Noise PSD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Complex baseband equivalent model: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PSD of effective baseband noise: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𝐿𝑃𝐹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EE9CDE-36F5-49E5-8553-7B13EB73C0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26511" y="1788412"/>
                <a:ext cx="4427575" cy="4080684"/>
              </a:xfrm>
              <a:blipFill>
                <a:blip r:embed="rId2"/>
                <a:stretch>
                  <a:fillRect l="-3306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024DD-B895-48FE-B9C6-18F46F09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BB3C46-1E7A-426A-8C10-CB20A566FD88}"/>
              </a:ext>
            </a:extLst>
          </p:cNvPr>
          <p:cNvSpPr/>
          <p:nvPr/>
        </p:nvSpPr>
        <p:spPr>
          <a:xfrm>
            <a:off x="1809148" y="2263204"/>
            <a:ext cx="773723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42A03-D41E-4928-834F-8C17C0978F70}"/>
              </a:ext>
            </a:extLst>
          </p:cNvPr>
          <p:cNvSpPr txBox="1"/>
          <p:nvPr/>
        </p:nvSpPr>
        <p:spPr>
          <a:xfrm>
            <a:off x="1376433" y="2898550"/>
            <a:ext cx="150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Upconversion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55B1D1-7F1D-4C46-BBB1-22D2963A5F66}"/>
              </a:ext>
            </a:extLst>
          </p:cNvPr>
          <p:cNvSpPr/>
          <p:nvPr/>
        </p:nvSpPr>
        <p:spPr>
          <a:xfrm>
            <a:off x="3356594" y="2263204"/>
            <a:ext cx="773723" cy="580292"/>
          </a:xfrm>
          <a:prstGeom prst="rect">
            <a:avLst/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ED6B8-6A8B-4E13-888F-6FFD5D36F9C1}"/>
              </a:ext>
            </a:extLst>
          </p:cNvPr>
          <p:cNvSpPr txBox="1"/>
          <p:nvPr/>
        </p:nvSpPr>
        <p:spPr>
          <a:xfrm>
            <a:off x="3037724" y="288154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Channel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9435E-D986-4BF6-A3E0-5F2ED4065049}"/>
              </a:ext>
            </a:extLst>
          </p:cNvPr>
          <p:cNvSpPr/>
          <p:nvPr/>
        </p:nvSpPr>
        <p:spPr>
          <a:xfrm>
            <a:off x="5126933" y="2252820"/>
            <a:ext cx="773723" cy="5802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6DFB8-4602-474B-B397-50D38CDB6CDF}"/>
              </a:ext>
            </a:extLst>
          </p:cNvPr>
          <p:cNvSpPr txBox="1"/>
          <p:nvPr/>
        </p:nvSpPr>
        <p:spPr>
          <a:xfrm>
            <a:off x="4390232" y="2920597"/>
            <a:ext cx="2157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Down-</a:t>
            </a:r>
            <a:br>
              <a:rPr lang="en-US" dirty="0"/>
            </a:br>
            <a:r>
              <a:rPr lang="en-US" dirty="0"/>
              <a:t>conversion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0CDC97-DA13-4BBE-B2CA-547317759FF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463040" y="2553350"/>
            <a:ext cx="346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081E25-83FC-4B55-ABB8-FE63FBC41D8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582871" y="2553350"/>
            <a:ext cx="7737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01E0A0-335F-4209-8450-814A3DBB3113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4130317" y="2542966"/>
            <a:ext cx="996616" cy="10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6F69EE-F1B2-4E66-B35F-B8661C04AEB7}"/>
              </a:ext>
            </a:extLst>
          </p:cNvPr>
          <p:cNvCxnSpPr>
            <a:cxnSpLocks/>
          </p:cNvCxnSpPr>
          <p:nvPr/>
        </p:nvCxnSpPr>
        <p:spPr>
          <a:xfrm>
            <a:off x="5900656" y="2542966"/>
            <a:ext cx="595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9AFB01-BEE1-4922-84EC-69FF0C988993}"/>
                  </a:ext>
                </a:extLst>
              </p:cNvPr>
              <p:cNvSpPr txBox="1"/>
              <p:nvPr/>
            </p:nvSpPr>
            <p:spPr>
              <a:xfrm>
                <a:off x="991851" y="2098139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9AFB01-BEE1-4922-84EC-69FF0C988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851" y="2098139"/>
                <a:ext cx="66582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EB96FB-8428-4ECA-B1CB-B432B0E5CE29}"/>
                  </a:ext>
                </a:extLst>
              </p:cNvPr>
              <p:cNvSpPr txBox="1"/>
              <p:nvPr/>
            </p:nvSpPr>
            <p:spPr>
              <a:xfrm>
                <a:off x="6014309" y="2067346"/>
                <a:ext cx="660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EB96FB-8428-4ECA-B1CB-B432B0E5C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309" y="2067346"/>
                <a:ext cx="660758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3659E57C-5085-4BF6-9B9D-2D1E3FD7DF96}"/>
              </a:ext>
            </a:extLst>
          </p:cNvPr>
          <p:cNvSpPr/>
          <p:nvPr/>
        </p:nvSpPr>
        <p:spPr>
          <a:xfrm>
            <a:off x="4658633" y="2489813"/>
            <a:ext cx="143692" cy="14178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E9693F4-4145-41FC-A67F-6C20EEEFA016}"/>
              </a:ext>
            </a:extLst>
          </p:cNvPr>
          <p:cNvCxnSpPr>
            <a:cxnSpLocks/>
          </p:cNvCxnSpPr>
          <p:nvPr/>
        </p:nvCxnSpPr>
        <p:spPr>
          <a:xfrm>
            <a:off x="4740072" y="2014211"/>
            <a:ext cx="0" cy="475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1472057-0543-4BF3-A920-6F28C62C88B6}"/>
                  </a:ext>
                </a:extLst>
              </p:cNvPr>
              <p:cNvSpPr txBox="1"/>
              <p:nvPr/>
            </p:nvSpPr>
            <p:spPr>
              <a:xfrm>
                <a:off x="4312671" y="1463951"/>
                <a:ext cx="979307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1472057-0543-4BF3-A920-6F28C62C8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671" y="1463951"/>
                <a:ext cx="979307" cy="390748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8063F83-22D8-4274-8C82-F4531DC93D8B}"/>
                  </a:ext>
                </a:extLst>
              </p:cNvPr>
              <p:cNvSpPr/>
              <p:nvPr/>
            </p:nvSpPr>
            <p:spPr>
              <a:xfrm>
                <a:off x="3325712" y="1784850"/>
                <a:ext cx="835485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8063F83-22D8-4274-8C82-F4531DC93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712" y="1784850"/>
                <a:ext cx="835485" cy="390748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2A54E3B-B64B-4FD5-92DE-2732B3F8C199}"/>
              </a:ext>
            </a:extLst>
          </p:cNvPr>
          <p:cNvSpPr/>
          <p:nvPr/>
        </p:nvSpPr>
        <p:spPr>
          <a:xfrm>
            <a:off x="2366942" y="4743811"/>
            <a:ext cx="773723" cy="580292"/>
          </a:xfrm>
          <a:prstGeom prst="rect">
            <a:avLst/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D141E-C0F8-47AB-9E01-17822C87F53A}"/>
              </a:ext>
            </a:extLst>
          </p:cNvPr>
          <p:cNvSpPr txBox="1"/>
          <p:nvPr/>
        </p:nvSpPr>
        <p:spPr>
          <a:xfrm>
            <a:off x="2048072" y="536214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Channel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5E8D50-60DC-43C2-BCF8-F12B1A213771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593219" y="5033957"/>
            <a:ext cx="7737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60A18F-B0EC-4AF4-9DEB-738B02309DBC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3140665" y="5033957"/>
            <a:ext cx="1240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C702F81-FB9A-45D1-A0DF-2C457A0BE879}"/>
                  </a:ext>
                </a:extLst>
              </p:cNvPr>
              <p:cNvSpPr txBox="1"/>
              <p:nvPr/>
            </p:nvSpPr>
            <p:spPr>
              <a:xfrm>
                <a:off x="1004354" y="4800021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C702F81-FB9A-45D1-A0DF-2C457A0BE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54" y="4800021"/>
                <a:ext cx="665823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71391F1-A938-463B-BE7A-046C518F1BF5}"/>
                  </a:ext>
                </a:extLst>
              </p:cNvPr>
              <p:cNvSpPr txBox="1"/>
              <p:nvPr/>
            </p:nvSpPr>
            <p:spPr>
              <a:xfrm>
                <a:off x="4422428" y="4817866"/>
                <a:ext cx="660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71391F1-A938-463B-BE7A-046C518F1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428" y="4817866"/>
                <a:ext cx="660758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18D46508-EC88-4B5E-8564-3EFC2FEB7E88}"/>
              </a:ext>
            </a:extLst>
          </p:cNvPr>
          <p:cNvSpPr/>
          <p:nvPr/>
        </p:nvSpPr>
        <p:spPr>
          <a:xfrm>
            <a:off x="3668981" y="4970420"/>
            <a:ext cx="143692" cy="14178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746BA5D-AD1D-432F-B0C2-093EA51EF77F}"/>
              </a:ext>
            </a:extLst>
          </p:cNvPr>
          <p:cNvCxnSpPr>
            <a:cxnSpLocks/>
          </p:cNvCxnSpPr>
          <p:nvPr/>
        </p:nvCxnSpPr>
        <p:spPr>
          <a:xfrm>
            <a:off x="3750420" y="4494818"/>
            <a:ext cx="0" cy="475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B8022AA-A569-44C1-A59D-D6C0BA31CB71}"/>
                  </a:ext>
                </a:extLst>
              </p:cNvPr>
              <p:cNvSpPr txBox="1"/>
              <p:nvPr/>
            </p:nvSpPr>
            <p:spPr>
              <a:xfrm>
                <a:off x="3323019" y="3944558"/>
                <a:ext cx="979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B8022AA-A569-44C1-A59D-D6C0BA31C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019" y="3944558"/>
                <a:ext cx="979307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B13F025-984F-42B9-AE7E-2742355F3B40}"/>
                  </a:ext>
                </a:extLst>
              </p:cNvPr>
              <p:cNvSpPr/>
              <p:nvPr/>
            </p:nvSpPr>
            <p:spPr>
              <a:xfrm>
                <a:off x="2336060" y="4265457"/>
                <a:ext cx="7383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B13F025-984F-42B9-AE7E-2742355F3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060" y="4265457"/>
                <a:ext cx="738344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1381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A09AE3-7726-468B-8725-6C72CEB20C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Effective Baseband Noise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White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A09AE3-7726-468B-8725-6C72CEB20C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659D8-1A13-47BE-9C7C-DCE53BBEFB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054633" cy="4329817"/>
              </a:xfrm>
            </p:spPr>
            <p:txBody>
              <a:bodyPr/>
              <a:lstStyle/>
              <a:p>
                <a:r>
                  <a:rPr lang="en-US" dirty="0"/>
                  <a:t>Prev. slide:  PSD of effective baseband noise is: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𝐿𝑃𝐹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|≈1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Approximately constant in band of interest</a:t>
                </a:r>
              </a:p>
              <a:p>
                <a:r>
                  <a:rPr lang="en-US" dirty="0"/>
                  <a:t>Hence: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Effective baseband PSD is approximately flat</a:t>
                </a:r>
              </a:p>
              <a:p>
                <a:r>
                  <a:rPr lang="en-US" dirty="0"/>
                  <a:t>Can be well modeled as additive white noise</a:t>
                </a:r>
                <a:br>
                  <a:rPr lang="en-US" dirty="0"/>
                </a:br>
                <a:r>
                  <a:rPr lang="en-US" dirty="0"/>
                  <a:t>	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659D8-1A13-47BE-9C7C-DCE53BBEFB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054633" cy="4329817"/>
              </a:xfrm>
              <a:blipFill>
                <a:blip r:embed="rId3"/>
                <a:stretch>
                  <a:fillRect l="-241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ED3E9-7DFB-425B-ADC7-23947F8A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676956-6D5F-4586-9E10-9858DD5E5D5E}"/>
              </a:ext>
            </a:extLst>
          </p:cNvPr>
          <p:cNvSpPr/>
          <p:nvPr/>
        </p:nvSpPr>
        <p:spPr>
          <a:xfrm>
            <a:off x="8833056" y="3333023"/>
            <a:ext cx="773723" cy="580292"/>
          </a:xfrm>
          <a:prstGeom prst="rect">
            <a:avLst/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B21C60-3088-47C1-90ED-A911DB043833}"/>
              </a:ext>
            </a:extLst>
          </p:cNvPr>
          <p:cNvSpPr txBox="1"/>
          <p:nvPr/>
        </p:nvSpPr>
        <p:spPr>
          <a:xfrm>
            <a:off x="8514186" y="395136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Channel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426EE1-E5ED-41E0-BAD7-ADA9B1E1B20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059333" y="3623169"/>
            <a:ext cx="7737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881281-1871-4845-8BB1-F0CDD8F4A74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606779" y="3623169"/>
            <a:ext cx="1240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A47032-31E1-4D35-AA68-C196AB657B9D}"/>
                  </a:ext>
                </a:extLst>
              </p:cNvPr>
              <p:cNvSpPr txBox="1"/>
              <p:nvPr/>
            </p:nvSpPr>
            <p:spPr>
              <a:xfrm>
                <a:off x="7470468" y="3389233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A47032-31E1-4D35-AA68-C196AB657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468" y="3389233"/>
                <a:ext cx="665823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374D64-9DA9-47B7-B30F-2C64F2952760}"/>
                  </a:ext>
                </a:extLst>
              </p:cNvPr>
              <p:cNvSpPr txBox="1"/>
              <p:nvPr/>
            </p:nvSpPr>
            <p:spPr>
              <a:xfrm>
                <a:off x="10888542" y="3407078"/>
                <a:ext cx="660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374D64-9DA9-47B7-B30F-2C64F2952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8542" y="3407078"/>
                <a:ext cx="660758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DA8A6E01-9796-4E35-8BB4-4379349D6480}"/>
              </a:ext>
            </a:extLst>
          </p:cNvPr>
          <p:cNvSpPr/>
          <p:nvPr/>
        </p:nvSpPr>
        <p:spPr>
          <a:xfrm>
            <a:off x="10135095" y="3559632"/>
            <a:ext cx="143692" cy="14178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4DE2D9-64D5-4F96-A5E2-4A40C83B9088}"/>
              </a:ext>
            </a:extLst>
          </p:cNvPr>
          <p:cNvCxnSpPr>
            <a:cxnSpLocks/>
          </p:cNvCxnSpPr>
          <p:nvPr/>
        </p:nvCxnSpPr>
        <p:spPr>
          <a:xfrm>
            <a:off x="10216534" y="3084030"/>
            <a:ext cx="0" cy="475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EC2C1E-3685-4DD4-BB0C-1EADAAE4D576}"/>
                  </a:ext>
                </a:extLst>
              </p:cNvPr>
              <p:cNvSpPr txBox="1"/>
              <p:nvPr/>
            </p:nvSpPr>
            <p:spPr>
              <a:xfrm>
                <a:off x="9789133" y="2533770"/>
                <a:ext cx="979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EC2C1E-3685-4DD4-BB0C-1EADAAE4D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133" y="2533770"/>
                <a:ext cx="97930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B98E740-48EB-42D1-B033-A62F5AEF3B7A}"/>
                  </a:ext>
                </a:extLst>
              </p:cNvPr>
              <p:cNvSpPr/>
              <p:nvPr/>
            </p:nvSpPr>
            <p:spPr>
              <a:xfrm>
                <a:off x="8802174" y="2854669"/>
                <a:ext cx="7383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B98E740-48EB-42D1-B033-A62F5AEF3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174" y="2854669"/>
                <a:ext cx="738344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885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Variables:  Informal 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random variable</a:t>
                </a:r>
                <a:r>
                  <a:rPr lang="en-US" dirty="0">
                    <a:solidFill>
                      <a:schemeClr val="tx1"/>
                    </a:solidFill>
                  </a:rPr>
                  <a:t> is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i="1" dirty="0"/>
                  <a:t>Any quantity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that can have a value that varies and/or is unknown</a:t>
                </a:r>
              </a:p>
              <a:p>
                <a:r>
                  <a:rPr lang="en-US" dirty="0"/>
                  <a:t>Can be real, discrete, complex, …</a:t>
                </a:r>
              </a:p>
              <a:p>
                <a:endParaRPr lang="en-US" dirty="0"/>
              </a:p>
              <a:p>
                <a:r>
                  <a:rPr lang="en-US" dirty="0"/>
                  <a:t>Used in communications to model:</a:t>
                </a:r>
              </a:p>
              <a:p>
                <a:pPr lvl="1"/>
                <a:r>
                  <a:rPr lang="en-US" dirty="0"/>
                  <a:t>Unknown transmitted bit,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1</a:t>
                </a:r>
              </a:p>
              <a:p>
                <a:pPr lvl="1"/>
                <a:r>
                  <a:rPr lang="en-US" dirty="0"/>
                  <a:t>Unknown transmitted symbol</a:t>
                </a:r>
              </a:p>
              <a:p>
                <a:pPr lvl="1"/>
                <a:r>
                  <a:rPr lang="en-US" dirty="0"/>
                  <a:t>Unknown channel gain, channel delay</a:t>
                </a:r>
              </a:p>
              <a:p>
                <a:pPr lvl="1"/>
                <a:r>
                  <a:rPr lang="en-US" dirty="0"/>
                  <a:t>Unknown “noise”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658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Variables:  Formal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probability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= sample space.  Represents set of outcomes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 = set of events (each event is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= probability measure:  Measures the probability of each event</a:t>
                </a:r>
              </a:p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random variable</a:t>
                </a:r>
                <a:r>
                  <a:rPr lang="en-US" dirty="0"/>
                  <a:t>:  A mapping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Assigns each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some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Generally, we omit dependence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Write simply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F714E2-8738-4BD9-BC27-EF9B36CB87FC}"/>
              </a:ext>
            </a:extLst>
          </p:cNvPr>
          <p:cNvGrpSpPr/>
          <p:nvPr/>
        </p:nvGrpSpPr>
        <p:grpSpPr>
          <a:xfrm>
            <a:off x="6705600" y="2703702"/>
            <a:ext cx="4238816" cy="3165394"/>
            <a:chOff x="6705600" y="2703702"/>
            <a:chExt cx="4238816" cy="31653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125BB3-EFBD-4F26-B2DF-1852F9B6E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0155" y="3175761"/>
              <a:ext cx="4144261" cy="269333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81E248-9575-429F-9CDE-F22C64091C5B}"/>
                </a:ext>
              </a:extLst>
            </p:cNvPr>
            <p:cNvSpPr/>
            <p:nvPr/>
          </p:nvSpPr>
          <p:spPr>
            <a:xfrm>
              <a:off x="6705600" y="3035935"/>
              <a:ext cx="1030224" cy="7861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6A96F90-214E-404B-BB45-62702606D5C3}"/>
                </a:ext>
              </a:extLst>
            </p:cNvPr>
            <p:cNvSpPr/>
            <p:nvPr/>
          </p:nvSpPr>
          <p:spPr>
            <a:xfrm>
              <a:off x="8406384" y="2703702"/>
              <a:ext cx="940412" cy="7861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1A3BA1-3679-4B49-A1AB-26245AA8E51C}"/>
                </a:ext>
              </a:extLst>
            </p:cNvPr>
            <p:cNvSpPr/>
            <p:nvPr/>
          </p:nvSpPr>
          <p:spPr>
            <a:xfrm>
              <a:off x="9019913" y="2773680"/>
              <a:ext cx="770263" cy="4975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A6D35C-7C60-4A96-809B-0E326DD351A7}"/>
                </a:ext>
              </a:extLst>
            </p:cNvPr>
            <p:cNvSpPr/>
            <p:nvPr/>
          </p:nvSpPr>
          <p:spPr>
            <a:xfrm>
              <a:off x="9866106" y="3136902"/>
              <a:ext cx="1030224" cy="745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0D168-091C-4A60-93C4-32D30E9DD4CB}"/>
                  </a:ext>
                </a:extLst>
              </p:cNvPr>
              <p:cNvSpPr txBox="1"/>
              <p:nvPr/>
            </p:nvSpPr>
            <p:spPr>
              <a:xfrm>
                <a:off x="6783189" y="3073034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Sample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0D168-091C-4A60-93C4-32D30E9DD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189" y="3073034"/>
                <a:ext cx="1981200" cy="369332"/>
              </a:xfrm>
              <a:prstGeom prst="rect">
                <a:avLst/>
              </a:prstGeom>
              <a:blipFill>
                <a:blip r:embed="rId4"/>
                <a:stretch>
                  <a:fillRect l="-276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1CE6D6-6EA0-4983-A4A8-1BF4D228CE30}"/>
                  </a:ext>
                </a:extLst>
              </p:cNvPr>
              <p:cNvSpPr txBox="1"/>
              <p:nvPr/>
            </p:nvSpPr>
            <p:spPr>
              <a:xfrm>
                <a:off x="8447923" y="2649220"/>
                <a:ext cx="17977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1CE6D6-6EA0-4983-A4A8-1BF4D228C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923" y="2649220"/>
                <a:ext cx="1797745" cy="369332"/>
              </a:xfrm>
              <a:prstGeom prst="rect">
                <a:avLst/>
              </a:prstGeom>
              <a:blipFill>
                <a:blip r:embed="rId5"/>
                <a:stretch>
                  <a:fillRect l="-305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71A4256-D547-42EA-898B-192580E9BD2D}"/>
              </a:ext>
            </a:extLst>
          </p:cNvPr>
          <p:cNvSpPr txBox="1"/>
          <p:nvPr/>
        </p:nvSpPr>
        <p:spPr>
          <a:xfrm>
            <a:off x="9902902" y="3334855"/>
            <a:ext cx="179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298876309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30052</TotalTime>
  <Words>3723</Words>
  <Application>Microsoft Office PowerPoint</Application>
  <PresentationFormat>Widescreen</PresentationFormat>
  <Paragraphs>739</Paragraphs>
  <Slides>71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Calibri</vt:lpstr>
      <vt:lpstr>Cambria Math</vt:lpstr>
      <vt:lpstr>Courier New</vt:lpstr>
      <vt:lpstr>Symbol</vt:lpstr>
      <vt:lpstr>Wingdings</vt:lpstr>
      <vt:lpstr>Retrospect</vt:lpstr>
      <vt:lpstr>Equation</vt:lpstr>
      <vt:lpstr>Unit 5:  Random Processes and Noise</vt:lpstr>
      <vt:lpstr>Learning Objectives</vt:lpstr>
      <vt:lpstr>This Unit</vt:lpstr>
      <vt:lpstr>Outline</vt:lpstr>
      <vt:lpstr>What is Noise?</vt:lpstr>
      <vt:lpstr>Statistical Models for Noise</vt:lpstr>
      <vt:lpstr>Outline</vt:lpstr>
      <vt:lpstr>Random Variables:  Informal Definition</vt:lpstr>
      <vt:lpstr>Random Variables:  Formal Definition</vt:lpstr>
      <vt:lpstr>Discrete Random Variables</vt:lpstr>
      <vt:lpstr>Visualizing the PMF</vt:lpstr>
      <vt:lpstr>Expectations (Discrete r.v.s)</vt:lpstr>
      <vt:lpstr>Example Problem</vt:lpstr>
      <vt:lpstr>Continuous Random Variables</vt:lpstr>
      <vt:lpstr>Expectation (Continuous r.v.s)</vt:lpstr>
      <vt:lpstr>Examples</vt:lpstr>
      <vt:lpstr>Example Problem</vt:lpstr>
      <vt:lpstr>Outline</vt:lpstr>
      <vt:lpstr>Sampling Random Variables</vt:lpstr>
      <vt:lpstr>Ex:  Discrete Uniform Random Variables</vt:lpstr>
      <vt:lpstr>Ex 2.  Discrete Uniform on a Set</vt:lpstr>
      <vt:lpstr>Measuring and Plotting the PMF</vt:lpstr>
      <vt:lpstr>Ex 3:  Non-Uniform Discrete RV </vt:lpstr>
      <vt:lpstr>Ex 4.  Exponential Random Variable</vt:lpstr>
      <vt:lpstr>Estimating a PDF</vt:lpstr>
      <vt:lpstr>Outline</vt:lpstr>
      <vt:lpstr>Gaussian Random Variables</vt:lpstr>
      <vt:lpstr>Linear Transformations of Gaussians</vt:lpstr>
      <vt:lpstr>Gaussian CDF and Q Function</vt:lpstr>
      <vt:lpstr>Properties of the Q Function</vt:lpstr>
      <vt:lpstr>Error Function</vt:lpstr>
      <vt:lpstr>Q Function Bounds</vt:lpstr>
      <vt:lpstr>Example</vt:lpstr>
      <vt:lpstr>Complex Random Variables</vt:lpstr>
      <vt:lpstr>Complex Gaussian</vt:lpstr>
      <vt:lpstr>Distributions on Magnitude</vt:lpstr>
      <vt:lpstr>Example Calculations (On board)</vt:lpstr>
      <vt:lpstr>Outline</vt:lpstr>
      <vt:lpstr>Random Vectors</vt:lpstr>
      <vt:lpstr>Joint PDF and PMF</vt:lpstr>
      <vt:lpstr>Properties of the Joint PDF</vt:lpstr>
      <vt:lpstr>Sample Problem</vt:lpstr>
      <vt:lpstr>Conditional Density</vt:lpstr>
      <vt:lpstr>Ex 1: Power and Distance</vt:lpstr>
      <vt:lpstr>Ex 1: Power and Distance, Continued</vt:lpstr>
      <vt:lpstr>Ex 2:  Additive Channel</vt:lpstr>
      <vt:lpstr>Ex 2.  Additive Channel</vt:lpstr>
      <vt:lpstr>Outline</vt:lpstr>
      <vt:lpstr>Random Process</vt:lpstr>
      <vt:lpstr>Example 1:  A Two Parameter Process</vt:lpstr>
      <vt:lpstr>Example 1:  A Two Parameter Process</vt:lpstr>
      <vt:lpstr>Ex 2:  Discrete Ex: Switching Process</vt:lpstr>
      <vt:lpstr>Mean of a Random Process</vt:lpstr>
      <vt:lpstr>Auto-Correlation and Auto-Covariance</vt:lpstr>
      <vt:lpstr>Example:  Single Parameter Process</vt:lpstr>
      <vt:lpstr>Wide Sense Stationary </vt:lpstr>
      <vt:lpstr>PSD:  Filtering Definition</vt:lpstr>
      <vt:lpstr>PSD for WSS Processes</vt:lpstr>
      <vt:lpstr>Gaussian Random Process</vt:lpstr>
      <vt:lpstr>Example Problem</vt:lpstr>
      <vt:lpstr>White Gaussian Noise</vt:lpstr>
      <vt:lpstr>Filtered Gaussian Processes</vt:lpstr>
      <vt:lpstr>Example:  First Order Filter</vt:lpstr>
      <vt:lpstr>Example:  First Order Filter</vt:lpstr>
      <vt:lpstr>Ex:  First Order Filter Simulation</vt:lpstr>
      <vt:lpstr>Outline</vt:lpstr>
      <vt:lpstr>Additive Noise Model</vt:lpstr>
      <vt:lpstr>Scaling Up- and DownConversion</vt:lpstr>
      <vt:lpstr>Downconverting Noise</vt:lpstr>
      <vt:lpstr>Equivalent Channel with Noise</vt:lpstr>
      <vt:lpstr>Effective Baseband Noise ≈ White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427</cp:revision>
  <cp:lastPrinted>2017-03-30T17:15:31Z</cp:lastPrinted>
  <dcterms:created xsi:type="dcterms:W3CDTF">2015-03-22T11:15:32Z</dcterms:created>
  <dcterms:modified xsi:type="dcterms:W3CDTF">2019-03-26T15:32:54Z</dcterms:modified>
</cp:coreProperties>
</file>